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3"/>
  </p:notesMasterIdLst>
  <p:sldIdLst>
    <p:sldId id="256" r:id="rId2"/>
    <p:sldId id="257" r:id="rId3"/>
    <p:sldId id="258" r:id="rId4"/>
    <p:sldId id="272" r:id="rId5"/>
    <p:sldId id="260" r:id="rId6"/>
    <p:sldId id="274" r:id="rId7"/>
    <p:sldId id="294" r:id="rId8"/>
    <p:sldId id="295" r:id="rId9"/>
    <p:sldId id="296" r:id="rId10"/>
    <p:sldId id="297" r:id="rId11"/>
    <p:sldId id="298" r:id="rId12"/>
    <p:sldId id="299" r:id="rId13"/>
    <p:sldId id="292" r:id="rId14"/>
    <p:sldId id="293" r:id="rId15"/>
    <p:sldId id="276" r:id="rId16"/>
    <p:sldId id="291" r:id="rId17"/>
    <p:sldId id="275" r:id="rId18"/>
    <p:sldId id="280" r:id="rId19"/>
    <p:sldId id="279" r:id="rId20"/>
    <p:sldId id="278" r:id="rId21"/>
    <p:sldId id="277" r:id="rId22"/>
    <p:sldId id="283" r:id="rId23"/>
    <p:sldId id="282" r:id="rId24"/>
    <p:sldId id="284" r:id="rId25"/>
    <p:sldId id="285" r:id="rId26"/>
    <p:sldId id="271" r:id="rId27"/>
    <p:sldId id="287" r:id="rId28"/>
    <p:sldId id="288" r:id="rId29"/>
    <p:sldId id="290" r:id="rId30"/>
    <p:sldId id="289" r:id="rId31"/>
    <p:sldId id="270" r:id="rId32"/>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gqhV44UAp4Ud1TSbNnAwaki9ZiZ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74" autoAdjust="0"/>
    <p:restoredTop sz="94660"/>
  </p:normalViewPr>
  <p:slideViewPr>
    <p:cSldViewPr snapToGrid="0">
      <p:cViewPr varScale="1">
        <p:scale>
          <a:sx n="73" d="100"/>
          <a:sy n="73" d="100"/>
        </p:scale>
        <p:origin x="720" y="84"/>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8663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0169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521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8833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4185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20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357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9145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4737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2083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 name="Google Shape;51;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9250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0064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7759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920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9012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379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7570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191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8775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50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2d231bbb7a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2d231bbb7a_0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157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1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9748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319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1833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8792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62457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Only" type="obj">
  <p:cSld name="OBJECT">
    <p:bg>
      <p:bgPr>
        <a:solidFill>
          <a:schemeClr val="lt1"/>
        </a:solidFill>
        <a:effectLst/>
      </p:bgPr>
    </p:bg>
    <p:spTree>
      <p:nvGrpSpPr>
        <p:cNvPr id="1" name="Shape 11"/>
        <p:cNvGrpSpPr/>
        <p:nvPr/>
      </p:nvGrpSpPr>
      <p:grpSpPr>
        <a:xfrm>
          <a:off x="0" y="0"/>
          <a:ext cx="0" cy="0"/>
          <a:chOff x="0" y="0"/>
          <a:chExt cx="0" cy="0"/>
        </a:xfrm>
      </p:grpSpPr>
      <p:pic>
        <p:nvPicPr>
          <p:cNvPr id="12" name="Google Shape;12;p16"/>
          <p:cNvPicPr preferRelativeResize="0"/>
          <p:nvPr/>
        </p:nvPicPr>
        <p:blipFill rotWithShape="1">
          <a:blip r:embed="rId2">
            <a:alphaModFix/>
          </a:blip>
          <a:srcRect/>
          <a:stretch/>
        </p:blipFill>
        <p:spPr>
          <a:xfrm>
            <a:off x="0" y="0"/>
            <a:ext cx="12191999" cy="6857997"/>
          </a:xfrm>
          <a:prstGeom prst="rect">
            <a:avLst/>
          </a:prstGeom>
          <a:noFill/>
          <a:ln>
            <a:noFill/>
          </a:ln>
        </p:spPr>
      </p:pic>
      <p:sp>
        <p:nvSpPr>
          <p:cNvPr id="13" name="Google Shape;13;p16"/>
          <p:cNvSpPr txBox="1">
            <a:spLocks noGrp="1"/>
          </p:cNvSpPr>
          <p:nvPr>
            <p:ph type="title"/>
          </p:nvPr>
        </p:nvSpPr>
        <p:spPr>
          <a:xfrm>
            <a:off x="3356609" y="664464"/>
            <a:ext cx="5478780" cy="222059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7200" b="0"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1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‹Nº›</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
        <p:cNvGrpSpPr/>
        <p:nvPr/>
      </p:nvGrpSpPr>
      <p:grpSpPr>
        <a:xfrm>
          <a:off x="0" y="0"/>
          <a:ext cx="0" cy="0"/>
          <a:chOff x="0" y="0"/>
          <a:chExt cx="0" cy="0"/>
        </a:xfrm>
      </p:grpSpPr>
      <p:sp>
        <p:nvSpPr>
          <p:cNvPr id="18" name="Google Shape;18;p17"/>
          <p:cNvSpPr txBox="1">
            <a:spLocks noGrp="1"/>
          </p:cNvSpPr>
          <p:nvPr>
            <p:ph type="title"/>
          </p:nvPr>
        </p:nvSpPr>
        <p:spPr>
          <a:xfrm>
            <a:off x="3356609" y="664464"/>
            <a:ext cx="5478780" cy="222059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7200" b="0"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7"/>
          <p:cNvSpPr txBox="1">
            <a:spLocks noGrp="1"/>
          </p:cNvSpPr>
          <p:nvPr>
            <p:ph type="body" idx="1"/>
          </p:nvPr>
        </p:nvSpPr>
        <p:spPr>
          <a:xfrm>
            <a:off x="451104" y="1690877"/>
            <a:ext cx="11289791" cy="173291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 name="Google Shape;20;p17"/>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7"/>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7"/>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‹Nº›</a:t>
            </a:fld>
            <a:endParaRPr sz="1800" b="0" i="0" u="none" strike="noStrike" cap="none">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3"/>
        <p:cNvGrpSpPr/>
        <p:nvPr/>
      </p:nvGrpSpPr>
      <p:grpSpPr>
        <a:xfrm>
          <a:off x="0" y="0"/>
          <a:ext cx="0" cy="0"/>
          <a:chOff x="0" y="0"/>
          <a:chExt cx="0" cy="0"/>
        </a:xfrm>
      </p:grpSpPr>
      <p:sp>
        <p:nvSpPr>
          <p:cNvPr id="24" name="Google Shape;24;p18"/>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8"/>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‹Nº›</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7"/>
        <p:cNvGrpSpPr/>
        <p:nvPr/>
      </p:nvGrpSpPr>
      <p:grpSpPr>
        <a:xfrm>
          <a:off x="0" y="0"/>
          <a:ext cx="0" cy="0"/>
          <a:chOff x="0" y="0"/>
          <a:chExt cx="0" cy="0"/>
        </a:xfrm>
      </p:grpSpPr>
      <p:sp>
        <p:nvSpPr>
          <p:cNvPr id="28" name="Google Shape;28;p19"/>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9"/>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9"/>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9"/>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‹Nº›</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3356609" y="664464"/>
            <a:ext cx="5478780" cy="222059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7200" b="0"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20"/>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20"/>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0"/>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‹Nº›</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3356609" y="664464"/>
            <a:ext cx="5478780" cy="222059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7200" b="0" i="0" u="none" strike="noStrike" cap="non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5"/>
          <p:cNvSpPr txBox="1">
            <a:spLocks noGrp="1"/>
          </p:cNvSpPr>
          <p:nvPr>
            <p:ph type="body" idx="1"/>
          </p:nvPr>
        </p:nvSpPr>
        <p:spPr>
          <a:xfrm>
            <a:off x="451104" y="1690877"/>
            <a:ext cx="11289791" cy="1732914"/>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png"/><Relationship Id="rId7"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g"/><Relationship Id="rId4" Type="http://schemas.openxmlformats.org/officeDocument/2006/relationships/image" Target="../media/image3.png"/><Relationship Id="rId9" Type="http://schemas.openxmlformats.org/officeDocument/2006/relationships/image" Target="../media/image15.jpeg"/></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1.jpg"/><Relationship Id="rId4" Type="http://schemas.openxmlformats.org/officeDocument/2006/relationships/image" Target="../media/image3.png"/><Relationship Id="rId9"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1.jp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0.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image" Target="../media/image11.jpg"/><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png"/><Relationship Id="rId4" Type="http://schemas.openxmlformats.org/officeDocument/2006/relationships/image" Target="../media/image11.jp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0.png"/><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png"/><Relationship Id="rId4" Type="http://schemas.openxmlformats.org/officeDocument/2006/relationships/image" Target="../media/image11.jp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0.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png"/><Relationship Id="rId4" Type="http://schemas.openxmlformats.org/officeDocument/2006/relationships/image" Target="../media/image11.jp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png"/><Relationship Id="rId4" Type="http://schemas.openxmlformats.org/officeDocument/2006/relationships/image" Target="../media/image11.jp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11.jp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11.jp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11.jp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s://soysena-my.sharepoint.com/:f:/g/personal/ejgil24_soy_sena_edu_co/EoBlwhjNAaVHsZXMwZ4KAF4B-XPhJbhZnF4ou_2FMZRScg?e=qG2o03"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
          <p:cNvSpPr txBox="1">
            <a:spLocks noGrp="1"/>
          </p:cNvSpPr>
          <p:nvPr>
            <p:ph type="title"/>
          </p:nvPr>
        </p:nvSpPr>
        <p:spPr>
          <a:xfrm>
            <a:off x="1074165" y="2551684"/>
            <a:ext cx="5354343" cy="1797928"/>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s-CO" sz="5800" b="1" dirty="0">
                <a:solidFill>
                  <a:srgbClr val="404040"/>
                </a:solidFill>
                <a:latin typeface="Trebuchet MS"/>
                <a:ea typeface="Trebuchet MS"/>
                <a:cs typeface="Trebuchet MS"/>
                <a:sym typeface="Trebuchet MS"/>
              </a:rPr>
              <a:t>TECH ELECTRONICS</a:t>
            </a:r>
            <a:endParaRPr sz="5800" dirty="0">
              <a:latin typeface="Trebuchet MS"/>
              <a:ea typeface="Trebuchet MS"/>
              <a:cs typeface="Trebuchet MS"/>
              <a:sym typeface="Trebuchet MS"/>
            </a:endParaRPr>
          </a:p>
        </p:txBody>
      </p:sp>
      <p:sp>
        <p:nvSpPr>
          <p:cNvPr id="45" name="Google Shape;45;p1"/>
          <p:cNvSpPr txBox="1"/>
          <p:nvPr/>
        </p:nvSpPr>
        <p:spPr>
          <a:xfrm>
            <a:off x="7564292" y="2592592"/>
            <a:ext cx="2487036" cy="807913"/>
          </a:xfrm>
          <a:prstGeom prst="rect">
            <a:avLst/>
          </a:prstGeom>
          <a:noFill/>
          <a:ln w="9525" cap="flat" cmpd="sng">
            <a:solidFill>
              <a:srgbClr val="000000"/>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9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20"/>
              </a:spcBef>
              <a:spcAft>
                <a:spcPts val="0"/>
              </a:spcAft>
              <a:buNone/>
            </a:pPr>
            <a:endParaRPr sz="1750" b="0" i="0" u="none" strike="noStrike" cap="none" dirty="0">
              <a:solidFill>
                <a:schemeClr val="dk1"/>
              </a:solidFill>
              <a:latin typeface="Times New Roman"/>
              <a:ea typeface="Times New Roman"/>
              <a:cs typeface="Times New Roman"/>
              <a:sym typeface="Times New Roman"/>
            </a:endParaRPr>
          </a:p>
          <a:p>
            <a:pPr marL="353695" marR="0" lvl="0" indent="0" algn="l" rtl="0">
              <a:lnSpc>
                <a:spcPct val="100000"/>
              </a:lnSpc>
              <a:spcBef>
                <a:spcPts val="0"/>
              </a:spcBef>
              <a:spcAft>
                <a:spcPts val="0"/>
              </a:spcAft>
              <a:buNone/>
            </a:pPr>
            <a:r>
              <a:rPr lang="es-CO" sz="1600" b="0" i="0" u="none" strike="noStrike" cap="none" dirty="0">
                <a:solidFill>
                  <a:schemeClr val="dk1"/>
                </a:solidFill>
                <a:latin typeface="Trebuchet MS"/>
                <a:ea typeface="Trebuchet MS"/>
                <a:cs typeface="Trebuchet MS"/>
                <a:sym typeface="Trebuchet MS"/>
              </a:rPr>
              <a:t>Logo Sistema</a:t>
            </a:r>
            <a:endParaRPr sz="1600" b="0" i="0" u="none" strike="noStrike" cap="none" dirty="0">
              <a:solidFill>
                <a:schemeClr val="dk1"/>
              </a:solidFill>
              <a:latin typeface="Trebuchet MS"/>
              <a:ea typeface="Trebuchet MS"/>
              <a:cs typeface="Trebuchet MS"/>
              <a:sym typeface="Trebuchet MS"/>
            </a:endParaRPr>
          </a:p>
        </p:txBody>
      </p:sp>
      <p:sp>
        <p:nvSpPr>
          <p:cNvPr id="46" name="Google Shape;46;p1"/>
          <p:cNvSpPr txBox="1"/>
          <p:nvPr/>
        </p:nvSpPr>
        <p:spPr>
          <a:xfrm>
            <a:off x="7426619" y="3433308"/>
            <a:ext cx="2222927" cy="807913"/>
          </a:xfrm>
          <a:prstGeom prst="rect">
            <a:avLst/>
          </a:prstGeom>
          <a:noFill/>
          <a:ln w="9525" cap="flat" cmpd="sng">
            <a:solidFill>
              <a:srgbClr val="000000"/>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9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20"/>
              </a:spcBef>
              <a:spcAft>
                <a:spcPts val="0"/>
              </a:spcAft>
              <a:buNone/>
            </a:pPr>
            <a:endParaRPr sz="1750" b="0" i="0" u="none" strike="noStrike" cap="none" dirty="0">
              <a:solidFill>
                <a:schemeClr val="dk1"/>
              </a:solidFill>
              <a:latin typeface="Times New Roman"/>
              <a:ea typeface="Times New Roman"/>
              <a:cs typeface="Times New Roman"/>
              <a:sym typeface="Times New Roman"/>
            </a:endParaRPr>
          </a:p>
          <a:p>
            <a:pPr marL="316230" marR="0" lvl="0" indent="0" algn="l" rtl="0">
              <a:lnSpc>
                <a:spcPct val="100000"/>
              </a:lnSpc>
              <a:spcBef>
                <a:spcPts val="0"/>
              </a:spcBef>
              <a:spcAft>
                <a:spcPts val="0"/>
              </a:spcAft>
              <a:buNone/>
            </a:pPr>
            <a:r>
              <a:rPr lang="es-CO" sz="1600" b="0" i="0" u="none" strike="noStrike" cap="none" dirty="0">
                <a:solidFill>
                  <a:schemeClr val="dk1"/>
                </a:solidFill>
                <a:latin typeface="Trebuchet MS"/>
                <a:ea typeface="Trebuchet MS"/>
                <a:cs typeface="Trebuchet MS"/>
                <a:sym typeface="Trebuchet MS"/>
              </a:rPr>
              <a:t>Logo Empresa</a:t>
            </a:r>
            <a:endParaRPr sz="1600" b="0" i="0" u="none" strike="noStrike" cap="none" dirty="0">
              <a:solidFill>
                <a:schemeClr val="dk1"/>
              </a:solidFill>
              <a:latin typeface="Trebuchet MS"/>
              <a:ea typeface="Trebuchet MS"/>
              <a:cs typeface="Trebuchet MS"/>
              <a:sym typeface="Trebuchet MS"/>
            </a:endParaRPr>
          </a:p>
        </p:txBody>
      </p:sp>
      <p:pic>
        <p:nvPicPr>
          <p:cNvPr id="47" name="Google Shape;47;p1"/>
          <p:cNvPicPr preferRelativeResize="0"/>
          <p:nvPr/>
        </p:nvPicPr>
        <p:blipFill rotWithShape="1">
          <a:blip r:embed="rId3">
            <a:alphaModFix/>
          </a:blip>
          <a:srcRect/>
          <a:stretch/>
        </p:blipFill>
        <p:spPr>
          <a:xfrm>
            <a:off x="7201118" y="4226501"/>
            <a:ext cx="2673927" cy="1986472"/>
          </a:xfrm>
          <a:prstGeom prst="rect">
            <a:avLst/>
          </a:prstGeom>
          <a:noFill/>
          <a:ln>
            <a:noFill/>
          </a:ln>
        </p:spPr>
      </p:pic>
      <p:pic>
        <p:nvPicPr>
          <p:cNvPr id="48" name="Google Shape;48;p1"/>
          <p:cNvPicPr preferRelativeResize="0"/>
          <p:nvPr/>
        </p:nvPicPr>
        <p:blipFill rotWithShape="1">
          <a:blip r:embed="rId4">
            <a:alphaModFix/>
          </a:blip>
          <a:srcRect/>
          <a:stretch/>
        </p:blipFill>
        <p:spPr>
          <a:xfrm>
            <a:off x="7100251" y="1424121"/>
            <a:ext cx="3110336" cy="28655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pic>
        <p:nvPicPr>
          <p:cNvPr id="100" name="Google Shape;100;p5"/>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01" name="Google Shape;101;p5"/>
          <p:cNvSpPr txBox="1">
            <a:spLocks noGrp="1"/>
          </p:cNvSpPr>
          <p:nvPr>
            <p:ph type="title"/>
          </p:nvPr>
        </p:nvSpPr>
        <p:spPr>
          <a:xfrm>
            <a:off x="143692" y="365251"/>
            <a:ext cx="7694022" cy="381500"/>
          </a:xfrm>
          <a:prstGeom prst="rect">
            <a:avLst/>
          </a:prstGeom>
          <a:noFill/>
          <a:ln>
            <a:noFill/>
          </a:ln>
        </p:spPr>
        <p:txBody>
          <a:bodyPr spcFirstLastPara="1" wrap="square" lIns="0" tIns="12050" rIns="0" bIns="0" anchor="t" anchorCtr="0">
            <a:spAutoFit/>
          </a:bodyPr>
          <a:lstStyle/>
          <a:p>
            <a:pPr marL="12700" lvl="0"/>
            <a:r>
              <a:rPr lang="es-ES" sz="2400" b="1" dirty="0"/>
              <a:t>Requerimientos Funcionales</a:t>
            </a:r>
          </a:p>
        </p:txBody>
      </p:sp>
      <p:sp>
        <p:nvSpPr>
          <p:cNvPr id="102" name="Google Shape;102;p5"/>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5"/>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04" name="Google Shape;104;p5"/>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5"/>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07" name="Google Shape;107;p5"/>
          <p:cNvPicPr preferRelativeResize="0"/>
          <p:nvPr/>
        </p:nvPicPr>
        <p:blipFill rotWithShape="1">
          <a:blip r:embed="rId4">
            <a:alphaModFix/>
          </a:blip>
          <a:srcRect/>
          <a:stretch/>
        </p:blipFill>
        <p:spPr>
          <a:xfrm>
            <a:off x="8694166" y="513842"/>
            <a:ext cx="1080770" cy="535177"/>
          </a:xfrm>
          <a:prstGeom prst="rect">
            <a:avLst/>
          </a:prstGeom>
          <a:noFill/>
          <a:ln>
            <a:noFill/>
          </a:ln>
        </p:spPr>
      </p:pic>
      <p:pic>
        <p:nvPicPr>
          <p:cNvPr id="108" name="Google Shape;108;p5"/>
          <p:cNvPicPr preferRelativeResize="0"/>
          <p:nvPr/>
        </p:nvPicPr>
        <p:blipFill rotWithShape="1">
          <a:blip r:embed="rId5">
            <a:alphaModFix/>
          </a:blip>
          <a:srcRect/>
          <a:stretch/>
        </p:blipFill>
        <p:spPr>
          <a:xfrm>
            <a:off x="9809243" y="508634"/>
            <a:ext cx="1080135" cy="541909"/>
          </a:xfrm>
          <a:prstGeom prst="rect">
            <a:avLst/>
          </a:prstGeom>
          <a:noFill/>
          <a:ln>
            <a:noFill/>
          </a:ln>
        </p:spPr>
      </p:pic>
      <p:graphicFrame>
        <p:nvGraphicFramePr>
          <p:cNvPr id="2" name="Tabla 1"/>
          <p:cNvGraphicFramePr>
            <a:graphicFrameLocks noGrp="1"/>
          </p:cNvGraphicFramePr>
          <p:nvPr>
            <p:extLst>
              <p:ext uri="{D42A27DB-BD31-4B8C-83A1-F6EECF244321}">
                <p14:modId xmlns:p14="http://schemas.microsoft.com/office/powerpoint/2010/main" val="1637511910"/>
              </p:ext>
            </p:extLst>
          </p:nvPr>
        </p:nvGraphicFramePr>
        <p:xfrm>
          <a:off x="143693" y="1564390"/>
          <a:ext cx="11599816" cy="4914782"/>
        </p:xfrm>
        <a:graphic>
          <a:graphicData uri="http://schemas.openxmlformats.org/drawingml/2006/table">
            <a:tbl>
              <a:tblPr>
                <a:tableStyleId>{5C22544A-7EE6-4342-B048-85BDC9FD1C3A}</a:tableStyleId>
              </a:tblPr>
              <a:tblGrid>
                <a:gridCol w="2208859">
                  <a:extLst>
                    <a:ext uri="{9D8B030D-6E8A-4147-A177-3AD203B41FA5}">
                      <a16:colId xmlns:a16="http://schemas.microsoft.com/office/drawing/2014/main" val="2786855041"/>
                    </a:ext>
                  </a:extLst>
                </a:gridCol>
                <a:gridCol w="3878530">
                  <a:extLst>
                    <a:ext uri="{9D8B030D-6E8A-4147-A177-3AD203B41FA5}">
                      <a16:colId xmlns:a16="http://schemas.microsoft.com/office/drawing/2014/main" val="513358555"/>
                    </a:ext>
                  </a:extLst>
                </a:gridCol>
                <a:gridCol w="2830240">
                  <a:extLst>
                    <a:ext uri="{9D8B030D-6E8A-4147-A177-3AD203B41FA5}">
                      <a16:colId xmlns:a16="http://schemas.microsoft.com/office/drawing/2014/main" val="1369056351"/>
                    </a:ext>
                  </a:extLst>
                </a:gridCol>
                <a:gridCol w="2682187">
                  <a:extLst>
                    <a:ext uri="{9D8B030D-6E8A-4147-A177-3AD203B41FA5}">
                      <a16:colId xmlns:a16="http://schemas.microsoft.com/office/drawing/2014/main" val="3383731654"/>
                    </a:ext>
                  </a:extLst>
                </a:gridCol>
              </a:tblGrid>
              <a:tr h="202715">
                <a:tc>
                  <a:txBody>
                    <a:bodyPr/>
                    <a:lstStyle/>
                    <a:p>
                      <a:pPr>
                        <a:spcAft>
                          <a:spcPts val="0"/>
                        </a:spcAft>
                      </a:pPr>
                      <a:r>
                        <a:rPr lang="es-ES" sz="1100">
                          <a:effectLst/>
                        </a:rPr>
                        <a:t>Número de requisito</a:t>
                      </a:r>
                      <a:endParaRPr lang="en-US" sz="1100">
                        <a:effectLst/>
                        <a:latin typeface="Arial" panose="020B0604020202020204" pitchFamily="34" charset="0"/>
                        <a:ea typeface="Arial" panose="020B0604020202020204" pitchFamily="34" charset="0"/>
                      </a:endParaRPr>
                    </a:p>
                  </a:txBody>
                  <a:tcPr marL="10512" marR="10512" marT="0" marB="4468"/>
                </a:tc>
                <a:tc gridSpan="3">
                  <a:txBody>
                    <a:bodyPr/>
                    <a:lstStyle/>
                    <a:p>
                      <a:pPr>
                        <a:spcAft>
                          <a:spcPts val="0"/>
                        </a:spcAft>
                      </a:pPr>
                      <a:r>
                        <a:rPr lang="es-ES" sz="1100">
                          <a:effectLst/>
                        </a:rPr>
                        <a:t>RF 15</a:t>
                      </a:r>
                      <a:endParaRPr lang="en-US" sz="1100">
                        <a:effectLst/>
                        <a:latin typeface="Arial" panose="020B0604020202020204" pitchFamily="34" charset="0"/>
                        <a:ea typeface="Arial" panose="020B0604020202020204" pitchFamily="34" charset="0"/>
                      </a:endParaRPr>
                    </a:p>
                  </a:txBody>
                  <a:tcPr marL="10512" marR="10512" marT="0" marB="446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62980905"/>
                  </a:ext>
                </a:extLst>
              </a:tr>
              <a:tr h="202715">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10512" marR="10512" marT="0" marB="4468"/>
                </a:tc>
                <a:tc gridSpan="3">
                  <a:txBody>
                    <a:bodyPr/>
                    <a:lstStyle/>
                    <a:p>
                      <a:pPr>
                        <a:lnSpc>
                          <a:spcPct val="107000"/>
                        </a:lnSpc>
                        <a:spcAft>
                          <a:spcPts val="0"/>
                        </a:spcAft>
                      </a:pPr>
                      <a:r>
                        <a:rPr lang="es-ES" sz="1100">
                          <a:effectLst/>
                        </a:rPr>
                        <a:t>Método de pago a elegir </a:t>
                      </a:r>
                      <a:endParaRPr lang="en-US" sz="1100">
                        <a:effectLst/>
                        <a:latin typeface="Arial" panose="020B0604020202020204" pitchFamily="34" charset="0"/>
                        <a:ea typeface="Arial" panose="020B0604020202020204" pitchFamily="34" charset="0"/>
                      </a:endParaRPr>
                    </a:p>
                  </a:txBody>
                  <a:tcPr marL="10512" marR="10512" marT="0" marB="446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15879310"/>
                  </a:ext>
                </a:extLst>
              </a:tr>
              <a:tr h="202715">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10512" marR="10512" marT="0" marB="4468"/>
                </a:tc>
                <a:tc>
                  <a:txBody>
                    <a:bodyPr/>
                    <a:lstStyle/>
                    <a:p>
                      <a:pPr>
                        <a:spcAft>
                          <a:spcPts val="0"/>
                        </a:spcAft>
                      </a:pPr>
                      <a:r>
                        <a:rPr lang="es-ES" sz="1100">
                          <a:effectLst/>
                        </a:rPr>
                        <a:t>X Requisito</a:t>
                      </a:r>
                      <a:endParaRPr lang="en-US" sz="1100">
                        <a:effectLst/>
                        <a:latin typeface="Arial" panose="020B0604020202020204" pitchFamily="34" charset="0"/>
                        <a:ea typeface="Arial" panose="020B0604020202020204" pitchFamily="34" charset="0"/>
                      </a:endParaRPr>
                    </a:p>
                  </a:txBody>
                  <a:tcPr marL="10512" marR="10512" marT="0" marB="4468"/>
                </a:tc>
                <a:tc gridSpan="2">
                  <a:txBody>
                    <a:bodyPr/>
                    <a:lstStyle/>
                    <a:p>
                      <a:pPr>
                        <a:spcAft>
                          <a:spcPts val="0"/>
                        </a:spcAft>
                      </a:pPr>
                      <a:r>
                        <a:rPr lang="es-ES" sz="1100">
                          <a:effectLst/>
                        </a:rPr>
                        <a:t>☐ Restricción</a:t>
                      </a:r>
                      <a:endParaRPr lang="en-US" sz="1100">
                        <a:effectLst/>
                        <a:latin typeface="Arial" panose="020B0604020202020204" pitchFamily="34" charset="0"/>
                        <a:ea typeface="Arial" panose="020B0604020202020204" pitchFamily="34" charset="0"/>
                      </a:endParaRPr>
                    </a:p>
                  </a:txBody>
                  <a:tcPr marL="18396" marR="18396" marT="0" marB="0"/>
                </a:tc>
                <a:tc hMerge="1">
                  <a:txBody>
                    <a:bodyPr/>
                    <a:lstStyle/>
                    <a:p>
                      <a:endParaRPr lang="en-US"/>
                    </a:p>
                  </a:txBody>
                  <a:tcPr/>
                </a:tc>
                <a:extLst>
                  <a:ext uri="{0D108BD9-81ED-4DB2-BD59-A6C34878D82A}">
                    <a16:rowId xmlns:a16="http://schemas.microsoft.com/office/drawing/2014/main" val="3840502871"/>
                  </a:ext>
                </a:extLst>
              </a:tr>
              <a:tr h="202715">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10512" marR="10512" marT="0" marB="4468"/>
                </a:tc>
                <a:tc gridSpan="3">
                  <a:txBody>
                    <a:bodyPr/>
                    <a:lstStyle/>
                    <a:p>
                      <a:pPr>
                        <a:spcAft>
                          <a:spcPts val="0"/>
                        </a:spcAft>
                      </a:pPr>
                      <a:r>
                        <a:rPr lang="es-ES" sz="1100">
                          <a:effectLst/>
                        </a:rPr>
                        <a:t>Documento del proyecto</a:t>
                      </a:r>
                      <a:endParaRPr lang="en-US" sz="1100">
                        <a:effectLst/>
                        <a:latin typeface="Arial" panose="020B0604020202020204" pitchFamily="34" charset="0"/>
                        <a:ea typeface="Arial" panose="020B0604020202020204" pitchFamily="34" charset="0"/>
                      </a:endParaRPr>
                    </a:p>
                  </a:txBody>
                  <a:tcPr marL="10512" marR="10512" marT="0" marB="446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75298385"/>
                  </a:ext>
                </a:extLst>
              </a:tr>
              <a:tr h="202715">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10512" marR="10512" marT="0" marB="4468"/>
                </a:tc>
                <a:tc>
                  <a:txBody>
                    <a:bodyPr/>
                    <a:lstStyle/>
                    <a:p>
                      <a:pPr>
                        <a:spcAft>
                          <a:spcPts val="0"/>
                        </a:spcAft>
                      </a:pPr>
                      <a:r>
                        <a:rPr lang="es-ES" sz="1100">
                          <a:effectLst/>
                        </a:rPr>
                        <a:t>X Alta/Esencial</a:t>
                      </a:r>
                      <a:endParaRPr lang="en-US" sz="1100">
                        <a:effectLst/>
                        <a:latin typeface="Arial" panose="020B0604020202020204" pitchFamily="34" charset="0"/>
                        <a:ea typeface="Arial" panose="020B0604020202020204" pitchFamily="34" charset="0"/>
                      </a:endParaRPr>
                    </a:p>
                  </a:txBody>
                  <a:tcPr marL="10512" marR="10512" marT="0" marB="4468"/>
                </a:tc>
                <a:tc>
                  <a:txBody>
                    <a:bodyPr/>
                    <a:lstStyle/>
                    <a:p>
                      <a:pPr>
                        <a:spcAft>
                          <a:spcPts val="0"/>
                        </a:spcAft>
                      </a:pPr>
                      <a:r>
                        <a:rPr lang="es-ES" sz="1100">
                          <a:effectLst/>
                        </a:rPr>
                        <a:t> ☐ Media/Deseado</a:t>
                      </a:r>
                      <a:endParaRPr lang="en-US" sz="1100">
                        <a:effectLst/>
                        <a:latin typeface="Arial" panose="020B0604020202020204" pitchFamily="34" charset="0"/>
                        <a:ea typeface="Arial" panose="020B0604020202020204" pitchFamily="34" charset="0"/>
                      </a:endParaRPr>
                    </a:p>
                  </a:txBody>
                  <a:tcPr marL="18396" marR="18396" marT="0" marB="0"/>
                </a:tc>
                <a:tc>
                  <a:txBody>
                    <a:bodyPr/>
                    <a:lstStyle/>
                    <a:p>
                      <a:pPr>
                        <a:spcAft>
                          <a:spcPts val="0"/>
                        </a:spcAft>
                      </a:pPr>
                      <a:r>
                        <a:rPr lang="es-ES" sz="1100">
                          <a:effectLst/>
                        </a:rPr>
                        <a:t>☐ Baja/ Opcional</a:t>
                      </a:r>
                      <a:endParaRPr lang="en-US" sz="1100">
                        <a:effectLst/>
                        <a:latin typeface="Arial" panose="020B0604020202020204" pitchFamily="34" charset="0"/>
                        <a:ea typeface="Arial" panose="020B0604020202020204" pitchFamily="34" charset="0"/>
                      </a:endParaRPr>
                    </a:p>
                  </a:txBody>
                  <a:tcPr marL="18396" marR="18396" marT="0" marB="0"/>
                </a:tc>
                <a:extLst>
                  <a:ext uri="{0D108BD9-81ED-4DB2-BD59-A6C34878D82A}">
                    <a16:rowId xmlns:a16="http://schemas.microsoft.com/office/drawing/2014/main" val="2010016942"/>
                  </a:ext>
                </a:extLst>
              </a:tr>
              <a:tr h="513258">
                <a:tc>
                  <a:txBody>
                    <a:bodyPr/>
                    <a:lstStyle/>
                    <a:p>
                      <a:pPr>
                        <a:spcAft>
                          <a:spcPts val="0"/>
                        </a:spcAft>
                      </a:pPr>
                      <a:r>
                        <a:rPr lang="es-ES" sz="1100">
                          <a:effectLst/>
                        </a:rPr>
                        <a:t>Descripción del requisito</a:t>
                      </a:r>
                      <a:endParaRPr lang="en-US" sz="1100">
                        <a:effectLst/>
                        <a:latin typeface="Arial" panose="020B0604020202020204" pitchFamily="34" charset="0"/>
                        <a:ea typeface="Arial" panose="020B0604020202020204" pitchFamily="34" charset="0"/>
                      </a:endParaRPr>
                    </a:p>
                  </a:txBody>
                  <a:tcPr marL="10512" marR="10512" marT="0" marB="4468"/>
                </a:tc>
                <a:tc gridSpan="3">
                  <a:txBody>
                    <a:bodyPr/>
                    <a:lstStyle/>
                    <a:p>
                      <a:pPr>
                        <a:spcAft>
                          <a:spcPts val="0"/>
                        </a:spcAft>
                      </a:pPr>
                      <a:r>
                        <a:rPr lang="es-ES" sz="1100">
                          <a:effectLst/>
                        </a:rPr>
                        <a:t>se refiere a la capacidad del sistema para ofrecer a los usuarios la posibilidad de seleccionar entre varios métodos de pago al realizar una transacción.</a:t>
                      </a:r>
                      <a:endParaRPr lang="en-US" sz="1100">
                        <a:effectLst/>
                        <a:latin typeface="Arial" panose="020B0604020202020204" pitchFamily="34" charset="0"/>
                        <a:ea typeface="Arial" panose="020B0604020202020204" pitchFamily="34" charset="0"/>
                      </a:endParaRPr>
                    </a:p>
                  </a:txBody>
                  <a:tcPr marL="10512" marR="10512" marT="0" marB="446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29053083"/>
                  </a:ext>
                </a:extLst>
              </a:tr>
              <a:tr h="202715">
                <a:tc>
                  <a:txBody>
                    <a:bodyPr/>
                    <a:lstStyle/>
                    <a:p>
                      <a:pPr>
                        <a:spcAft>
                          <a:spcPts val="0"/>
                        </a:spcAft>
                      </a:pPr>
                      <a:r>
                        <a:rPr lang="es-ES" sz="1100">
                          <a:effectLst/>
                        </a:rPr>
                        <a:t>Número de requisito</a:t>
                      </a:r>
                      <a:endParaRPr lang="en-US" sz="1100">
                        <a:effectLst/>
                        <a:latin typeface="Arial" panose="020B0604020202020204" pitchFamily="34" charset="0"/>
                        <a:ea typeface="Arial" panose="020B0604020202020204" pitchFamily="34" charset="0"/>
                      </a:endParaRPr>
                    </a:p>
                  </a:txBody>
                  <a:tcPr marL="10512" marR="10512" marT="0" marB="4468"/>
                </a:tc>
                <a:tc gridSpan="3">
                  <a:txBody>
                    <a:bodyPr/>
                    <a:lstStyle/>
                    <a:p>
                      <a:pPr>
                        <a:spcAft>
                          <a:spcPts val="0"/>
                        </a:spcAft>
                      </a:pPr>
                      <a:r>
                        <a:rPr lang="es-ES" sz="1100">
                          <a:effectLst/>
                        </a:rPr>
                        <a:t>RF 16</a:t>
                      </a:r>
                      <a:endParaRPr lang="en-US" sz="1100">
                        <a:effectLst/>
                        <a:latin typeface="Arial" panose="020B0604020202020204" pitchFamily="34" charset="0"/>
                        <a:ea typeface="Arial" panose="020B0604020202020204" pitchFamily="34" charset="0"/>
                      </a:endParaRPr>
                    </a:p>
                  </a:txBody>
                  <a:tcPr marL="10512" marR="10512" marT="0" marB="446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49549326"/>
                  </a:ext>
                </a:extLst>
              </a:tr>
              <a:tr h="202715">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10512" marR="10512" marT="0" marB="4468"/>
                </a:tc>
                <a:tc gridSpan="3">
                  <a:txBody>
                    <a:bodyPr/>
                    <a:lstStyle/>
                    <a:p>
                      <a:pPr>
                        <a:lnSpc>
                          <a:spcPct val="107000"/>
                        </a:lnSpc>
                        <a:spcAft>
                          <a:spcPts val="0"/>
                        </a:spcAft>
                      </a:pPr>
                      <a:r>
                        <a:rPr lang="es-ES" sz="1100">
                          <a:effectLst/>
                        </a:rPr>
                        <a:t>Confirmar datos de pago</a:t>
                      </a:r>
                      <a:endParaRPr lang="en-US" sz="1100">
                        <a:effectLst/>
                        <a:latin typeface="Arial" panose="020B0604020202020204" pitchFamily="34" charset="0"/>
                        <a:ea typeface="Arial" panose="020B0604020202020204" pitchFamily="34" charset="0"/>
                      </a:endParaRPr>
                    </a:p>
                  </a:txBody>
                  <a:tcPr marL="10512" marR="10512" marT="0" marB="446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19575969"/>
                  </a:ext>
                </a:extLst>
              </a:tr>
              <a:tr h="202715">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10512" marR="10512" marT="0" marB="4468"/>
                </a:tc>
                <a:tc>
                  <a:txBody>
                    <a:bodyPr/>
                    <a:lstStyle/>
                    <a:p>
                      <a:pPr>
                        <a:spcAft>
                          <a:spcPts val="0"/>
                        </a:spcAft>
                      </a:pPr>
                      <a:r>
                        <a:rPr lang="es-ES" sz="1100">
                          <a:effectLst/>
                        </a:rPr>
                        <a:t>X Requisito</a:t>
                      </a:r>
                      <a:endParaRPr lang="en-US" sz="1100">
                        <a:effectLst/>
                        <a:latin typeface="Arial" panose="020B0604020202020204" pitchFamily="34" charset="0"/>
                        <a:ea typeface="Arial" panose="020B0604020202020204" pitchFamily="34" charset="0"/>
                      </a:endParaRPr>
                    </a:p>
                  </a:txBody>
                  <a:tcPr marL="10512" marR="10512" marT="0" marB="4468"/>
                </a:tc>
                <a:tc gridSpan="2">
                  <a:txBody>
                    <a:bodyPr/>
                    <a:lstStyle/>
                    <a:p>
                      <a:pPr>
                        <a:spcAft>
                          <a:spcPts val="0"/>
                        </a:spcAft>
                      </a:pPr>
                      <a:r>
                        <a:rPr lang="es-ES" sz="1100">
                          <a:effectLst/>
                        </a:rPr>
                        <a:t>☐ Restricción</a:t>
                      </a:r>
                      <a:endParaRPr lang="en-US" sz="1100">
                        <a:effectLst/>
                        <a:latin typeface="Arial" panose="020B0604020202020204" pitchFamily="34" charset="0"/>
                        <a:ea typeface="Arial" panose="020B0604020202020204" pitchFamily="34" charset="0"/>
                      </a:endParaRPr>
                    </a:p>
                  </a:txBody>
                  <a:tcPr marL="18396" marR="18396" marT="0" marB="0"/>
                </a:tc>
                <a:tc hMerge="1">
                  <a:txBody>
                    <a:bodyPr/>
                    <a:lstStyle/>
                    <a:p>
                      <a:endParaRPr lang="en-US"/>
                    </a:p>
                  </a:txBody>
                  <a:tcPr/>
                </a:tc>
                <a:extLst>
                  <a:ext uri="{0D108BD9-81ED-4DB2-BD59-A6C34878D82A}">
                    <a16:rowId xmlns:a16="http://schemas.microsoft.com/office/drawing/2014/main" val="4190390157"/>
                  </a:ext>
                </a:extLst>
              </a:tr>
              <a:tr h="202715">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10512" marR="10512" marT="0" marB="4468"/>
                </a:tc>
                <a:tc gridSpan="3">
                  <a:txBody>
                    <a:bodyPr/>
                    <a:lstStyle/>
                    <a:p>
                      <a:pPr>
                        <a:spcAft>
                          <a:spcPts val="0"/>
                        </a:spcAft>
                      </a:pPr>
                      <a:r>
                        <a:rPr lang="es-ES" sz="1100">
                          <a:effectLst/>
                        </a:rPr>
                        <a:t>Documento del proyecto</a:t>
                      </a:r>
                      <a:endParaRPr lang="en-US" sz="1100">
                        <a:effectLst/>
                        <a:latin typeface="Arial" panose="020B0604020202020204" pitchFamily="34" charset="0"/>
                        <a:ea typeface="Arial" panose="020B0604020202020204" pitchFamily="34" charset="0"/>
                      </a:endParaRPr>
                    </a:p>
                  </a:txBody>
                  <a:tcPr marL="10512" marR="10512" marT="0" marB="446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7974057"/>
                  </a:ext>
                </a:extLst>
              </a:tr>
              <a:tr h="202715">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10512" marR="10512" marT="0" marB="4468"/>
                </a:tc>
                <a:tc>
                  <a:txBody>
                    <a:bodyPr/>
                    <a:lstStyle/>
                    <a:p>
                      <a:pPr>
                        <a:spcAft>
                          <a:spcPts val="0"/>
                        </a:spcAft>
                      </a:pPr>
                      <a:r>
                        <a:rPr lang="es-ES" sz="1100">
                          <a:effectLst/>
                        </a:rPr>
                        <a:t>X Alta/Esencial</a:t>
                      </a:r>
                      <a:endParaRPr lang="en-US" sz="1100">
                        <a:effectLst/>
                        <a:latin typeface="Arial" panose="020B0604020202020204" pitchFamily="34" charset="0"/>
                        <a:ea typeface="Arial" panose="020B0604020202020204" pitchFamily="34" charset="0"/>
                      </a:endParaRPr>
                    </a:p>
                  </a:txBody>
                  <a:tcPr marL="10512" marR="10512" marT="0" marB="4468"/>
                </a:tc>
                <a:tc>
                  <a:txBody>
                    <a:bodyPr/>
                    <a:lstStyle/>
                    <a:p>
                      <a:pPr>
                        <a:spcAft>
                          <a:spcPts val="0"/>
                        </a:spcAft>
                      </a:pPr>
                      <a:r>
                        <a:rPr lang="es-ES" sz="1100">
                          <a:effectLst/>
                        </a:rPr>
                        <a:t> ☐ Media/Deseado</a:t>
                      </a:r>
                      <a:endParaRPr lang="en-US" sz="1100">
                        <a:effectLst/>
                        <a:latin typeface="Arial" panose="020B0604020202020204" pitchFamily="34" charset="0"/>
                        <a:ea typeface="Arial" panose="020B0604020202020204" pitchFamily="34" charset="0"/>
                      </a:endParaRPr>
                    </a:p>
                  </a:txBody>
                  <a:tcPr marL="18396" marR="18396" marT="0" marB="0"/>
                </a:tc>
                <a:tc>
                  <a:txBody>
                    <a:bodyPr/>
                    <a:lstStyle/>
                    <a:p>
                      <a:pPr>
                        <a:spcAft>
                          <a:spcPts val="0"/>
                        </a:spcAft>
                      </a:pPr>
                      <a:r>
                        <a:rPr lang="es-ES" sz="1100">
                          <a:effectLst/>
                        </a:rPr>
                        <a:t>☐ Baja/ Opcional</a:t>
                      </a:r>
                      <a:endParaRPr lang="en-US" sz="1100">
                        <a:effectLst/>
                        <a:latin typeface="Arial" panose="020B0604020202020204" pitchFamily="34" charset="0"/>
                        <a:ea typeface="Arial" panose="020B0604020202020204" pitchFamily="34" charset="0"/>
                      </a:endParaRPr>
                    </a:p>
                  </a:txBody>
                  <a:tcPr marL="18396" marR="18396" marT="0" marB="0"/>
                </a:tc>
                <a:extLst>
                  <a:ext uri="{0D108BD9-81ED-4DB2-BD59-A6C34878D82A}">
                    <a16:rowId xmlns:a16="http://schemas.microsoft.com/office/drawing/2014/main" val="284471713"/>
                  </a:ext>
                </a:extLst>
              </a:tr>
              <a:tr h="847541">
                <a:tc>
                  <a:txBody>
                    <a:bodyPr/>
                    <a:lstStyle/>
                    <a:p>
                      <a:pPr>
                        <a:spcAft>
                          <a:spcPts val="0"/>
                        </a:spcAft>
                      </a:pPr>
                      <a:r>
                        <a:rPr lang="es-ES" sz="1100">
                          <a:effectLst/>
                        </a:rPr>
                        <a:t>Descripción del requisito</a:t>
                      </a:r>
                      <a:endParaRPr lang="en-US" sz="1100">
                        <a:effectLst/>
                        <a:latin typeface="Arial" panose="020B0604020202020204" pitchFamily="34" charset="0"/>
                        <a:ea typeface="Arial" panose="020B0604020202020204" pitchFamily="34" charset="0"/>
                      </a:endParaRPr>
                    </a:p>
                  </a:txBody>
                  <a:tcPr marL="10512" marR="10512" marT="0" marB="4468"/>
                </a:tc>
                <a:tc gridSpan="3">
                  <a:txBody>
                    <a:bodyPr/>
                    <a:lstStyle/>
                    <a:p>
                      <a:pPr>
                        <a:spcAft>
                          <a:spcPts val="0"/>
                        </a:spcAft>
                      </a:pPr>
                      <a:r>
                        <a:rPr lang="es-ES" sz="1100">
                          <a:effectLst/>
                        </a:rPr>
                        <a:t>Se refiere a la capacidad del sistema para solicitar y validar la información de pago proporcionada por los usuarios antes de finalizar una transacción. Esta funcionalidad es esencial para garantizar la precisión de los datos y la seguridad de la transacción.</a:t>
                      </a:r>
                      <a:endParaRPr lang="en-US" sz="1100">
                        <a:effectLst/>
                        <a:latin typeface="Arial" panose="020B0604020202020204" pitchFamily="34" charset="0"/>
                        <a:ea typeface="Arial" panose="020B0604020202020204" pitchFamily="34" charset="0"/>
                      </a:endParaRPr>
                    </a:p>
                  </a:txBody>
                  <a:tcPr marL="10512" marR="10512" marT="0" marB="446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7433792"/>
                  </a:ext>
                </a:extLst>
              </a:tr>
              <a:tr h="202715">
                <a:tc>
                  <a:txBody>
                    <a:bodyPr/>
                    <a:lstStyle/>
                    <a:p>
                      <a:pPr>
                        <a:spcAft>
                          <a:spcPts val="0"/>
                        </a:spcAft>
                      </a:pPr>
                      <a:r>
                        <a:rPr lang="es-ES" sz="1100">
                          <a:effectLst/>
                        </a:rPr>
                        <a:t>Número de requisito</a:t>
                      </a:r>
                      <a:endParaRPr lang="en-US" sz="1100">
                        <a:effectLst/>
                        <a:latin typeface="Arial" panose="020B0604020202020204" pitchFamily="34" charset="0"/>
                        <a:ea typeface="Arial" panose="020B0604020202020204" pitchFamily="34" charset="0"/>
                      </a:endParaRPr>
                    </a:p>
                  </a:txBody>
                  <a:tcPr marL="10512" marR="10512" marT="0" marB="4468"/>
                </a:tc>
                <a:tc gridSpan="3">
                  <a:txBody>
                    <a:bodyPr/>
                    <a:lstStyle/>
                    <a:p>
                      <a:pPr>
                        <a:spcAft>
                          <a:spcPts val="0"/>
                        </a:spcAft>
                      </a:pPr>
                      <a:r>
                        <a:rPr lang="es-ES" sz="1100">
                          <a:effectLst/>
                        </a:rPr>
                        <a:t>RF 17</a:t>
                      </a:r>
                      <a:endParaRPr lang="en-US" sz="1100">
                        <a:effectLst/>
                        <a:latin typeface="Arial" panose="020B0604020202020204" pitchFamily="34" charset="0"/>
                        <a:ea typeface="Arial" panose="020B0604020202020204" pitchFamily="34" charset="0"/>
                      </a:endParaRPr>
                    </a:p>
                  </a:txBody>
                  <a:tcPr marL="10512" marR="10512" marT="0" marB="446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71670409"/>
                  </a:ext>
                </a:extLst>
              </a:tr>
              <a:tr h="202715">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10512" marR="10512" marT="0" marB="4468"/>
                </a:tc>
                <a:tc gridSpan="3">
                  <a:txBody>
                    <a:bodyPr/>
                    <a:lstStyle/>
                    <a:p>
                      <a:pPr>
                        <a:lnSpc>
                          <a:spcPct val="107000"/>
                        </a:lnSpc>
                        <a:spcAft>
                          <a:spcPts val="0"/>
                        </a:spcAft>
                      </a:pPr>
                      <a:r>
                        <a:rPr lang="es-ES" sz="1100">
                          <a:effectLst/>
                        </a:rPr>
                        <a:t>Realizar Pago</a:t>
                      </a:r>
                      <a:endParaRPr lang="en-US" sz="1100">
                        <a:effectLst/>
                        <a:latin typeface="Arial" panose="020B0604020202020204" pitchFamily="34" charset="0"/>
                        <a:ea typeface="Arial" panose="020B0604020202020204" pitchFamily="34" charset="0"/>
                      </a:endParaRPr>
                    </a:p>
                  </a:txBody>
                  <a:tcPr marL="10512" marR="10512" marT="0" marB="446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05997243"/>
                  </a:ext>
                </a:extLst>
              </a:tr>
              <a:tr h="202715">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10512" marR="10512" marT="0" marB="4468"/>
                </a:tc>
                <a:tc>
                  <a:txBody>
                    <a:bodyPr/>
                    <a:lstStyle/>
                    <a:p>
                      <a:pPr>
                        <a:spcAft>
                          <a:spcPts val="0"/>
                        </a:spcAft>
                      </a:pPr>
                      <a:r>
                        <a:rPr lang="es-ES" sz="1100">
                          <a:effectLst/>
                        </a:rPr>
                        <a:t>X Requisito</a:t>
                      </a:r>
                      <a:endParaRPr lang="en-US" sz="1100">
                        <a:effectLst/>
                        <a:latin typeface="Arial" panose="020B0604020202020204" pitchFamily="34" charset="0"/>
                        <a:ea typeface="Arial" panose="020B0604020202020204" pitchFamily="34" charset="0"/>
                      </a:endParaRPr>
                    </a:p>
                  </a:txBody>
                  <a:tcPr marL="10512" marR="10512" marT="0" marB="4468"/>
                </a:tc>
                <a:tc gridSpan="2">
                  <a:txBody>
                    <a:bodyPr/>
                    <a:lstStyle/>
                    <a:p>
                      <a:pPr>
                        <a:spcAft>
                          <a:spcPts val="0"/>
                        </a:spcAft>
                      </a:pPr>
                      <a:r>
                        <a:rPr lang="es-ES" sz="1100">
                          <a:effectLst/>
                        </a:rPr>
                        <a:t>☐ Restricción</a:t>
                      </a:r>
                      <a:endParaRPr lang="en-US" sz="1100">
                        <a:effectLst/>
                        <a:latin typeface="Arial" panose="020B0604020202020204" pitchFamily="34" charset="0"/>
                        <a:ea typeface="Arial" panose="020B0604020202020204" pitchFamily="34" charset="0"/>
                      </a:endParaRPr>
                    </a:p>
                  </a:txBody>
                  <a:tcPr marL="18396" marR="18396" marT="0" marB="0"/>
                </a:tc>
                <a:tc hMerge="1">
                  <a:txBody>
                    <a:bodyPr/>
                    <a:lstStyle/>
                    <a:p>
                      <a:endParaRPr lang="en-US"/>
                    </a:p>
                  </a:txBody>
                  <a:tcPr/>
                </a:tc>
                <a:extLst>
                  <a:ext uri="{0D108BD9-81ED-4DB2-BD59-A6C34878D82A}">
                    <a16:rowId xmlns:a16="http://schemas.microsoft.com/office/drawing/2014/main" val="503321510"/>
                  </a:ext>
                </a:extLst>
              </a:tr>
              <a:tr h="202715">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10512" marR="10512" marT="0" marB="4468"/>
                </a:tc>
                <a:tc gridSpan="3">
                  <a:txBody>
                    <a:bodyPr/>
                    <a:lstStyle/>
                    <a:p>
                      <a:pPr>
                        <a:spcAft>
                          <a:spcPts val="0"/>
                        </a:spcAft>
                      </a:pPr>
                      <a:r>
                        <a:rPr lang="es-ES" sz="1100">
                          <a:effectLst/>
                        </a:rPr>
                        <a:t>Documento del proyecto</a:t>
                      </a:r>
                      <a:endParaRPr lang="en-US" sz="1100">
                        <a:effectLst/>
                        <a:latin typeface="Arial" panose="020B0604020202020204" pitchFamily="34" charset="0"/>
                        <a:ea typeface="Arial" panose="020B0604020202020204" pitchFamily="34" charset="0"/>
                      </a:endParaRPr>
                    </a:p>
                  </a:txBody>
                  <a:tcPr marL="10512" marR="10512" marT="0" marB="446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33919052"/>
                  </a:ext>
                </a:extLst>
              </a:tr>
              <a:tr h="202715">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10512" marR="10512" marT="0" marB="4468"/>
                </a:tc>
                <a:tc>
                  <a:txBody>
                    <a:bodyPr/>
                    <a:lstStyle/>
                    <a:p>
                      <a:pPr>
                        <a:spcAft>
                          <a:spcPts val="0"/>
                        </a:spcAft>
                      </a:pPr>
                      <a:r>
                        <a:rPr lang="es-ES" sz="1100">
                          <a:effectLst/>
                        </a:rPr>
                        <a:t>X Alta/Esencial</a:t>
                      </a:r>
                      <a:endParaRPr lang="en-US" sz="1100">
                        <a:effectLst/>
                        <a:latin typeface="Arial" panose="020B0604020202020204" pitchFamily="34" charset="0"/>
                        <a:ea typeface="Arial" panose="020B0604020202020204" pitchFamily="34" charset="0"/>
                      </a:endParaRPr>
                    </a:p>
                  </a:txBody>
                  <a:tcPr marL="10512" marR="10512" marT="0" marB="4468"/>
                </a:tc>
                <a:tc>
                  <a:txBody>
                    <a:bodyPr/>
                    <a:lstStyle/>
                    <a:p>
                      <a:pPr>
                        <a:spcAft>
                          <a:spcPts val="0"/>
                        </a:spcAft>
                      </a:pPr>
                      <a:r>
                        <a:rPr lang="es-ES" sz="1100">
                          <a:effectLst/>
                        </a:rPr>
                        <a:t> ☐ Media/Deseado</a:t>
                      </a:r>
                      <a:endParaRPr lang="en-US" sz="1100">
                        <a:effectLst/>
                        <a:latin typeface="Arial" panose="020B0604020202020204" pitchFamily="34" charset="0"/>
                        <a:ea typeface="Arial" panose="020B0604020202020204" pitchFamily="34" charset="0"/>
                      </a:endParaRPr>
                    </a:p>
                  </a:txBody>
                  <a:tcPr marL="18396" marR="18396" marT="0" marB="0"/>
                </a:tc>
                <a:tc>
                  <a:txBody>
                    <a:bodyPr/>
                    <a:lstStyle/>
                    <a:p>
                      <a:pPr>
                        <a:spcAft>
                          <a:spcPts val="0"/>
                        </a:spcAft>
                      </a:pPr>
                      <a:r>
                        <a:rPr lang="es-ES" sz="1100">
                          <a:effectLst/>
                        </a:rPr>
                        <a:t>☐ Baja/ Opcional</a:t>
                      </a:r>
                      <a:endParaRPr lang="en-US" sz="1100">
                        <a:effectLst/>
                        <a:latin typeface="Arial" panose="020B0604020202020204" pitchFamily="34" charset="0"/>
                        <a:ea typeface="Arial" panose="020B0604020202020204" pitchFamily="34" charset="0"/>
                      </a:endParaRPr>
                    </a:p>
                  </a:txBody>
                  <a:tcPr marL="18396" marR="18396" marT="0" marB="0"/>
                </a:tc>
                <a:extLst>
                  <a:ext uri="{0D108BD9-81ED-4DB2-BD59-A6C34878D82A}">
                    <a16:rowId xmlns:a16="http://schemas.microsoft.com/office/drawing/2014/main" val="2704632609"/>
                  </a:ext>
                </a:extLst>
              </a:tr>
              <a:tr h="513258">
                <a:tc>
                  <a:txBody>
                    <a:bodyPr/>
                    <a:lstStyle/>
                    <a:p>
                      <a:pPr>
                        <a:spcAft>
                          <a:spcPts val="0"/>
                        </a:spcAft>
                      </a:pPr>
                      <a:r>
                        <a:rPr lang="es-ES" sz="1100">
                          <a:effectLst/>
                        </a:rPr>
                        <a:t>Descripción del requisito</a:t>
                      </a:r>
                      <a:endParaRPr lang="en-US" sz="1100">
                        <a:effectLst/>
                        <a:latin typeface="Arial" panose="020B0604020202020204" pitchFamily="34" charset="0"/>
                        <a:ea typeface="Arial" panose="020B0604020202020204" pitchFamily="34" charset="0"/>
                      </a:endParaRPr>
                    </a:p>
                  </a:txBody>
                  <a:tcPr marL="10512" marR="10512" marT="0" marB="4468"/>
                </a:tc>
                <a:tc gridSpan="3">
                  <a:txBody>
                    <a:bodyPr/>
                    <a:lstStyle/>
                    <a:p>
                      <a:pPr>
                        <a:spcAft>
                          <a:spcPts val="0"/>
                        </a:spcAft>
                      </a:pPr>
                      <a:r>
                        <a:rPr lang="es-ES" sz="1100" dirty="0">
                          <a:effectLst/>
                        </a:rPr>
                        <a:t>capacidad del sistema para llevar a cabo la transacción financiera y completar el proceso de compra después de que los usuarios hayan confirmado la información de pago.</a:t>
                      </a:r>
                      <a:endParaRPr lang="en-US" sz="1100" dirty="0">
                        <a:effectLst/>
                        <a:latin typeface="Arial" panose="020B0604020202020204" pitchFamily="34" charset="0"/>
                        <a:ea typeface="Arial" panose="020B0604020202020204" pitchFamily="34" charset="0"/>
                      </a:endParaRPr>
                    </a:p>
                  </a:txBody>
                  <a:tcPr marL="10512" marR="10512" marT="0" marB="446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81623756"/>
                  </a:ext>
                </a:extLst>
              </a:tr>
            </a:tbl>
          </a:graphicData>
        </a:graphic>
      </p:graphicFrame>
    </p:spTree>
    <p:extLst>
      <p:ext uri="{BB962C8B-B14F-4D97-AF65-F5344CB8AC3E}">
        <p14:creationId xmlns:p14="http://schemas.microsoft.com/office/powerpoint/2010/main" val="4016721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pic>
        <p:nvPicPr>
          <p:cNvPr id="100" name="Google Shape;100;p5"/>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01" name="Google Shape;101;p5"/>
          <p:cNvSpPr txBox="1">
            <a:spLocks noGrp="1"/>
          </p:cNvSpPr>
          <p:nvPr>
            <p:ph type="title"/>
          </p:nvPr>
        </p:nvSpPr>
        <p:spPr>
          <a:xfrm>
            <a:off x="143692" y="365251"/>
            <a:ext cx="7694022" cy="381500"/>
          </a:xfrm>
          <a:prstGeom prst="rect">
            <a:avLst/>
          </a:prstGeom>
          <a:noFill/>
          <a:ln>
            <a:noFill/>
          </a:ln>
        </p:spPr>
        <p:txBody>
          <a:bodyPr spcFirstLastPara="1" wrap="square" lIns="0" tIns="12050" rIns="0" bIns="0" anchor="t" anchorCtr="0">
            <a:spAutoFit/>
          </a:bodyPr>
          <a:lstStyle/>
          <a:p>
            <a:pPr marL="12700" lvl="0"/>
            <a:r>
              <a:rPr lang="es-ES" sz="2400" b="1" dirty="0"/>
              <a:t>Requerimientos Funcionales</a:t>
            </a:r>
          </a:p>
        </p:txBody>
      </p:sp>
      <p:sp>
        <p:nvSpPr>
          <p:cNvPr id="102" name="Google Shape;102;p5"/>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5"/>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04" name="Google Shape;104;p5"/>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5"/>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07" name="Google Shape;107;p5"/>
          <p:cNvPicPr preferRelativeResize="0"/>
          <p:nvPr/>
        </p:nvPicPr>
        <p:blipFill rotWithShape="1">
          <a:blip r:embed="rId4">
            <a:alphaModFix/>
          </a:blip>
          <a:srcRect/>
          <a:stretch/>
        </p:blipFill>
        <p:spPr>
          <a:xfrm>
            <a:off x="8694166" y="513842"/>
            <a:ext cx="1080770" cy="535177"/>
          </a:xfrm>
          <a:prstGeom prst="rect">
            <a:avLst/>
          </a:prstGeom>
          <a:noFill/>
          <a:ln>
            <a:noFill/>
          </a:ln>
        </p:spPr>
      </p:pic>
      <p:pic>
        <p:nvPicPr>
          <p:cNvPr id="108" name="Google Shape;108;p5"/>
          <p:cNvPicPr preferRelativeResize="0"/>
          <p:nvPr/>
        </p:nvPicPr>
        <p:blipFill rotWithShape="1">
          <a:blip r:embed="rId5">
            <a:alphaModFix/>
          </a:blip>
          <a:srcRect/>
          <a:stretch/>
        </p:blipFill>
        <p:spPr>
          <a:xfrm>
            <a:off x="9809243" y="508634"/>
            <a:ext cx="1080135" cy="541909"/>
          </a:xfrm>
          <a:prstGeom prst="rect">
            <a:avLst/>
          </a:prstGeom>
          <a:noFill/>
          <a:ln>
            <a:noFill/>
          </a:ln>
        </p:spPr>
      </p:pic>
      <p:graphicFrame>
        <p:nvGraphicFramePr>
          <p:cNvPr id="3" name="Tabla 2"/>
          <p:cNvGraphicFramePr>
            <a:graphicFrameLocks noGrp="1"/>
          </p:cNvGraphicFramePr>
          <p:nvPr>
            <p:extLst>
              <p:ext uri="{D42A27DB-BD31-4B8C-83A1-F6EECF244321}">
                <p14:modId xmlns:p14="http://schemas.microsoft.com/office/powerpoint/2010/main" val="3016660138"/>
              </p:ext>
            </p:extLst>
          </p:nvPr>
        </p:nvGraphicFramePr>
        <p:xfrm>
          <a:off x="143692" y="1539616"/>
          <a:ext cx="11639005" cy="5096311"/>
        </p:xfrm>
        <a:graphic>
          <a:graphicData uri="http://schemas.openxmlformats.org/drawingml/2006/table">
            <a:tbl>
              <a:tblPr>
                <a:tableStyleId>{5C22544A-7EE6-4342-B048-85BDC9FD1C3A}</a:tableStyleId>
              </a:tblPr>
              <a:tblGrid>
                <a:gridCol w="1698171">
                  <a:extLst>
                    <a:ext uri="{9D8B030D-6E8A-4147-A177-3AD203B41FA5}">
                      <a16:colId xmlns:a16="http://schemas.microsoft.com/office/drawing/2014/main" val="726196322"/>
                    </a:ext>
                  </a:extLst>
                </a:gridCol>
                <a:gridCol w="3357080">
                  <a:extLst>
                    <a:ext uri="{9D8B030D-6E8A-4147-A177-3AD203B41FA5}">
                      <a16:colId xmlns:a16="http://schemas.microsoft.com/office/drawing/2014/main" val="1384125561"/>
                    </a:ext>
                  </a:extLst>
                </a:gridCol>
                <a:gridCol w="3380287">
                  <a:extLst>
                    <a:ext uri="{9D8B030D-6E8A-4147-A177-3AD203B41FA5}">
                      <a16:colId xmlns:a16="http://schemas.microsoft.com/office/drawing/2014/main" val="105043695"/>
                    </a:ext>
                  </a:extLst>
                </a:gridCol>
                <a:gridCol w="3203467">
                  <a:extLst>
                    <a:ext uri="{9D8B030D-6E8A-4147-A177-3AD203B41FA5}">
                      <a16:colId xmlns:a16="http://schemas.microsoft.com/office/drawing/2014/main" val="919882906"/>
                    </a:ext>
                  </a:extLst>
                </a:gridCol>
              </a:tblGrid>
              <a:tr h="184431">
                <a:tc>
                  <a:txBody>
                    <a:bodyPr/>
                    <a:lstStyle/>
                    <a:p>
                      <a:pPr>
                        <a:spcAft>
                          <a:spcPts val="0"/>
                        </a:spcAft>
                      </a:pPr>
                      <a:r>
                        <a:rPr lang="es-ES" sz="1100">
                          <a:effectLst/>
                        </a:rPr>
                        <a:t>Número de requisito</a:t>
                      </a:r>
                      <a:endParaRPr lang="en-US" sz="1100">
                        <a:effectLst/>
                        <a:latin typeface="Arial" panose="020B0604020202020204" pitchFamily="34" charset="0"/>
                        <a:ea typeface="Arial" panose="020B0604020202020204" pitchFamily="34" charset="0"/>
                      </a:endParaRPr>
                    </a:p>
                  </a:txBody>
                  <a:tcPr marL="9478" marR="9478" marT="0" marB="4028"/>
                </a:tc>
                <a:tc gridSpan="3">
                  <a:txBody>
                    <a:bodyPr/>
                    <a:lstStyle/>
                    <a:p>
                      <a:pPr>
                        <a:spcAft>
                          <a:spcPts val="0"/>
                        </a:spcAft>
                      </a:pPr>
                      <a:r>
                        <a:rPr lang="es-ES" sz="1100">
                          <a:effectLst/>
                        </a:rPr>
                        <a:t>RF 18</a:t>
                      </a:r>
                      <a:endParaRPr lang="en-US" sz="1100">
                        <a:effectLst/>
                        <a:latin typeface="Arial" panose="020B0604020202020204" pitchFamily="34" charset="0"/>
                        <a:ea typeface="Arial" panose="020B0604020202020204" pitchFamily="34" charset="0"/>
                      </a:endParaRPr>
                    </a:p>
                  </a:txBody>
                  <a:tcPr marL="9478" marR="9478" marT="0" marB="402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45816415"/>
                  </a:ext>
                </a:extLst>
              </a:tr>
              <a:tr h="196507">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9478" marR="9478" marT="0" marB="4028"/>
                </a:tc>
                <a:tc gridSpan="3">
                  <a:txBody>
                    <a:bodyPr/>
                    <a:lstStyle/>
                    <a:p>
                      <a:pPr>
                        <a:lnSpc>
                          <a:spcPct val="107000"/>
                        </a:lnSpc>
                        <a:spcAft>
                          <a:spcPts val="0"/>
                        </a:spcAft>
                      </a:pPr>
                      <a:r>
                        <a:rPr lang="es-ES" sz="1100">
                          <a:effectLst/>
                        </a:rPr>
                        <a:t>Confirmar pago</a:t>
                      </a:r>
                      <a:endParaRPr lang="en-US" sz="1100">
                        <a:effectLst/>
                        <a:latin typeface="Arial" panose="020B0604020202020204" pitchFamily="34" charset="0"/>
                        <a:ea typeface="Arial" panose="020B0604020202020204" pitchFamily="34" charset="0"/>
                      </a:endParaRPr>
                    </a:p>
                  </a:txBody>
                  <a:tcPr marL="9478" marR="9478" marT="0" marB="402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52674439"/>
                  </a:ext>
                </a:extLst>
              </a:tr>
              <a:tr h="184431">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9478" marR="9478" marT="0" marB="4028"/>
                </a:tc>
                <a:tc>
                  <a:txBody>
                    <a:bodyPr/>
                    <a:lstStyle/>
                    <a:p>
                      <a:pPr>
                        <a:spcAft>
                          <a:spcPts val="0"/>
                        </a:spcAft>
                      </a:pPr>
                      <a:r>
                        <a:rPr lang="es-ES" sz="1100">
                          <a:effectLst/>
                        </a:rPr>
                        <a:t>X Requisito</a:t>
                      </a:r>
                      <a:endParaRPr lang="en-US" sz="1100">
                        <a:effectLst/>
                        <a:latin typeface="Arial" panose="020B0604020202020204" pitchFamily="34" charset="0"/>
                        <a:ea typeface="Arial" panose="020B0604020202020204" pitchFamily="34" charset="0"/>
                      </a:endParaRPr>
                    </a:p>
                  </a:txBody>
                  <a:tcPr marL="9478" marR="9478" marT="0" marB="4028"/>
                </a:tc>
                <a:tc gridSpan="2">
                  <a:txBody>
                    <a:bodyPr/>
                    <a:lstStyle/>
                    <a:p>
                      <a:pPr>
                        <a:spcAft>
                          <a:spcPts val="0"/>
                        </a:spcAft>
                      </a:pPr>
                      <a:r>
                        <a:rPr lang="es-ES" sz="1100">
                          <a:effectLst/>
                        </a:rPr>
                        <a:t>☐ Restricción</a:t>
                      </a:r>
                      <a:endParaRPr lang="en-US" sz="1100">
                        <a:effectLst/>
                        <a:latin typeface="Arial" panose="020B0604020202020204" pitchFamily="34" charset="0"/>
                        <a:ea typeface="Arial" panose="020B0604020202020204" pitchFamily="34" charset="0"/>
                      </a:endParaRPr>
                    </a:p>
                  </a:txBody>
                  <a:tcPr marL="16586" marR="16586" marT="0" marB="0"/>
                </a:tc>
                <a:tc hMerge="1">
                  <a:txBody>
                    <a:bodyPr/>
                    <a:lstStyle/>
                    <a:p>
                      <a:endParaRPr lang="en-US"/>
                    </a:p>
                  </a:txBody>
                  <a:tcPr/>
                </a:tc>
                <a:extLst>
                  <a:ext uri="{0D108BD9-81ED-4DB2-BD59-A6C34878D82A}">
                    <a16:rowId xmlns:a16="http://schemas.microsoft.com/office/drawing/2014/main" val="66582704"/>
                  </a:ext>
                </a:extLst>
              </a:tr>
              <a:tr h="184431">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9478" marR="9478" marT="0" marB="4028"/>
                </a:tc>
                <a:tc gridSpan="3">
                  <a:txBody>
                    <a:bodyPr/>
                    <a:lstStyle/>
                    <a:p>
                      <a:pPr>
                        <a:spcAft>
                          <a:spcPts val="0"/>
                        </a:spcAft>
                      </a:pPr>
                      <a:r>
                        <a:rPr lang="es-ES" sz="1100">
                          <a:effectLst/>
                        </a:rPr>
                        <a:t>Documento del proyecto</a:t>
                      </a:r>
                      <a:endParaRPr lang="en-US" sz="1100">
                        <a:effectLst/>
                        <a:latin typeface="Arial" panose="020B0604020202020204" pitchFamily="34" charset="0"/>
                        <a:ea typeface="Arial" panose="020B0604020202020204" pitchFamily="34" charset="0"/>
                      </a:endParaRPr>
                    </a:p>
                  </a:txBody>
                  <a:tcPr marL="9478" marR="9478" marT="0" marB="402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58440522"/>
                  </a:ext>
                </a:extLst>
              </a:tr>
              <a:tr h="184431">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9478" marR="9478" marT="0" marB="4028"/>
                </a:tc>
                <a:tc>
                  <a:txBody>
                    <a:bodyPr/>
                    <a:lstStyle/>
                    <a:p>
                      <a:pPr>
                        <a:spcAft>
                          <a:spcPts val="0"/>
                        </a:spcAft>
                      </a:pPr>
                      <a:r>
                        <a:rPr lang="es-ES" sz="1100">
                          <a:effectLst/>
                        </a:rPr>
                        <a:t>X Alta/Esencial</a:t>
                      </a:r>
                      <a:endParaRPr lang="en-US" sz="1100">
                        <a:effectLst/>
                        <a:latin typeface="Arial" panose="020B0604020202020204" pitchFamily="34" charset="0"/>
                        <a:ea typeface="Arial" panose="020B0604020202020204" pitchFamily="34" charset="0"/>
                      </a:endParaRPr>
                    </a:p>
                  </a:txBody>
                  <a:tcPr marL="9478" marR="9478" marT="0" marB="4028"/>
                </a:tc>
                <a:tc>
                  <a:txBody>
                    <a:bodyPr/>
                    <a:lstStyle/>
                    <a:p>
                      <a:pPr>
                        <a:spcAft>
                          <a:spcPts val="0"/>
                        </a:spcAft>
                      </a:pPr>
                      <a:r>
                        <a:rPr lang="es-ES" sz="1100">
                          <a:effectLst/>
                        </a:rPr>
                        <a:t> ☐ Media/Deseado</a:t>
                      </a:r>
                      <a:endParaRPr lang="en-US" sz="1100">
                        <a:effectLst/>
                        <a:latin typeface="Arial" panose="020B0604020202020204" pitchFamily="34" charset="0"/>
                        <a:ea typeface="Arial" panose="020B0604020202020204" pitchFamily="34" charset="0"/>
                      </a:endParaRPr>
                    </a:p>
                  </a:txBody>
                  <a:tcPr marL="16586" marR="16586" marT="0" marB="0"/>
                </a:tc>
                <a:tc>
                  <a:txBody>
                    <a:bodyPr/>
                    <a:lstStyle/>
                    <a:p>
                      <a:pPr>
                        <a:spcAft>
                          <a:spcPts val="0"/>
                        </a:spcAft>
                      </a:pPr>
                      <a:r>
                        <a:rPr lang="es-ES" sz="1100">
                          <a:effectLst/>
                        </a:rPr>
                        <a:t>☐ Baja/ Opcional</a:t>
                      </a:r>
                      <a:endParaRPr lang="en-US" sz="1100">
                        <a:effectLst/>
                        <a:latin typeface="Arial" panose="020B0604020202020204" pitchFamily="34" charset="0"/>
                        <a:ea typeface="Arial" panose="020B0604020202020204" pitchFamily="34" charset="0"/>
                      </a:endParaRPr>
                    </a:p>
                  </a:txBody>
                  <a:tcPr marL="16586" marR="16586" marT="0" marB="0"/>
                </a:tc>
                <a:extLst>
                  <a:ext uri="{0D108BD9-81ED-4DB2-BD59-A6C34878D82A}">
                    <a16:rowId xmlns:a16="http://schemas.microsoft.com/office/drawing/2014/main" val="1614447330"/>
                  </a:ext>
                </a:extLst>
              </a:tr>
              <a:tr h="818332">
                <a:tc>
                  <a:txBody>
                    <a:bodyPr/>
                    <a:lstStyle/>
                    <a:p>
                      <a:pPr>
                        <a:spcAft>
                          <a:spcPts val="0"/>
                        </a:spcAft>
                      </a:pPr>
                      <a:r>
                        <a:rPr lang="es-ES" sz="1100" dirty="0">
                          <a:effectLst/>
                        </a:rPr>
                        <a:t>Descripción del requisito</a:t>
                      </a:r>
                      <a:endParaRPr lang="en-US" sz="1100" dirty="0">
                        <a:effectLst/>
                        <a:latin typeface="Arial" panose="020B0604020202020204" pitchFamily="34" charset="0"/>
                        <a:ea typeface="Arial" panose="020B0604020202020204" pitchFamily="34" charset="0"/>
                      </a:endParaRPr>
                    </a:p>
                  </a:txBody>
                  <a:tcPr marL="9478" marR="9478" marT="0" marB="4028"/>
                </a:tc>
                <a:tc gridSpan="3">
                  <a:txBody>
                    <a:bodyPr/>
                    <a:lstStyle/>
                    <a:p>
                      <a:pPr>
                        <a:spcAft>
                          <a:spcPts val="0"/>
                        </a:spcAft>
                      </a:pPr>
                      <a:r>
                        <a:rPr lang="es-ES" sz="1100" dirty="0">
                          <a:effectLst/>
                        </a:rPr>
                        <a:t>capacidad del sistema para validar y confirmar que la transacción financiera ha sido procesada con éxito después de que los usuarios hayan realizado el pago. Esta funcionalidad es esencial para proporcionar a los usuarios la certeza de que la transacción</a:t>
                      </a:r>
                      <a:endParaRPr lang="en-US" sz="1100" dirty="0">
                        <a:effectLst/>
                        <a:latin typeface="Arial" panose="020B0604020202020204" pitchFamily="34" charset="0"/>
                        <a:ea typeface="Arial" panose="020B0604020202020204" pitchFamily="34" charset="0"/>
                      </a:endParaRPr>
                    </a:p>
                  </a:txBody>
                  <a:tcPr marL="9478" marR="9478" marT="0" marB="402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85423319"/>
                  </a:ext>
                </a:extLst>
              </a:tr>
              <a:tr h="184431">
                <a:tc>
                  <a:txBody>
                    <a:bodyPr/>
                    <a:lstStyle/>
                    <a:p>
                      <a:pPr>
                        <a:spcAft>
                          <a:spcPts val="0"/>
                        </a:spcAft>
                      </a:pPr>
                      <a:r>
                        <a:rPr lang="es-ES" sz="1100">
                          <a:effectLst/>
                        </a:rPr>
                        <a:t>Número de requisito</a:t>
                      </a:r>
                      <a:endParaRPr lang="en-US" sz="1100">
                        <a:effectLst/>
                        <a:latin typeface="Arial" panose="020B0604020202020204" pitchFamily="34" charset="0"/>
                        <a:ea typeface="Arial" panose="020B0604020202020204" pitchFamily="34" charset="0"/>
                      </a:endParaRPr>
                    </a:p>
                  </a:txBody>
                  <a:tcPr marL="9478" marR="9478" marT="0" marB="4028"/>
                </a:tc>
                <a:tc gridSpan="3">
                  <a:txBody>
                    <a:bodyPr/>
                    <a:lstStyle/>
                    <a:p>
                      <a:pPr>
                        <a:spcAft>
                          <a:spcPts val="0"/>
                        </a:spcAft>
                      </a:pPr>
                      <a:r>
                        <a:rPr lang="es-ES" sz="1100">
                          <a:effectLst/>
                        </a:rPr>
                        <a:t>RF 19</a:t>
                      </a:r>
                      <a:endParaRPr lang="en-US" sz="1100">
                        <a:effectLst/>
                        <a:latin typeface="Arial" panose="020B0604020202020204" pitchFamily="34" charset="0"/>
                        <a:ea typeface="Arial" panose="020B0604020202020204" pitchFamily="34" charset="0"/>
                      </a:endParaRPr>
                    </a:p>
                  </a:txBody>
                  <a:tcPr marL="9478" marR="9478" marT="0" marB="402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11182690"/>
                  </a:ext>
                </a:extLst>
              </a:tr>
              <a:tr h="196507">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9478" marR="9478" marT="0" marB="4028"/>
                </a:tc>
                <a:tc gridSpan="3">
                  <a:txBody>
                    <a:bodyPr/>
                    <a:lstStyle/>
                    <a:p>
                      <a:pPr>
                        <a:lnSpc>
                          <a:spcPct val="107000"/>
                        </a:lnSpc>
                        <a:spcAft>
                          <a:spcPts val="0"/>
                        </a:spcAft>
                      </a:pPr>
                      <a:r>
                        <a:rPr lang="es-ES" sz="1100">
                          <a:effectLst/>
                        </a:rPr>
                        <a:t>Mi historial de compras</a:t>
                      </a:r>
                      <a:endParaRPr lang="en-US" sz="1100">
                        <a:effectLst/>
                        <a:latin typeface="Arial" panose="020B0604020202020204" pitchFamily="34" charset="0"/>
                        <a:ea typeface="Arial" panose="020B0604020202020204" pitchFamily="34" charset="0"/>
                      </a:endParaRPr>
                    </a:p>
                  </a:txBody>
                  <a:tcPr marL="9478" marR="9478" marT="0" marB="402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23135514"/>
                  </a:ext>
                </a:extLst>
              </a:tr>
              <a:tr h="184431">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9478" marR="9478" marT="0" marB="4028"/>
                </a:tc>
                <a:tc>
                  <a:txBody>
                    <a:bodyPr/>
                    <a:lstStyle/>
                    <a:p>
                      <a:pPr>
                        <a:spcAft>
                          <a:spcPts val="0"/>
                        </a:spcAft>
                      </a:pPr>
                      <a:r>
                        <a:rPr lang="es-ES" sz="1100">
                          <a:effectLst/>
                        </a:rPr>
                        <a:t>X Requisito</a:t>
                      </a:r>
                      <a:endParaRPr lang="en-US" sz="1100">
                        <a:effectLst/>
                        <a:latin typeface="Arial" panose="020B0604020202020204" pitchFamily="34" charset="0"/>
                        <a:ea typeface="Arial" panose="020B0604020202020204" pitchFamily="34" charset="0"/>
                      </a:endParaRPr>
                    </a:p>
                  </a:txBody>
                  <a:tcPr marL="9478" marR="9478" marT="0" marB="4028"/>
                </a:tc>
                <a:tc gridSpan="2">
                  <a:txBody>
                    <a:bodyPr/>
                    <a:lstStyle/>
                    <a:p>
                      <a:pPr>
                        <a:spcAft>
                          <a:spcPts val="0"/>
                        </a:spcAft>
                      </a:pPr>
                      <a:r>
                        <a:rPr lang="es-ES" sz="1100">
                          <a:effectLst/>
                        </a:rPr>
                        <a:t>☐ Restricción</a:t>
                      </a:r>
                      <a:endParaRPr lang="en-US" sz="1100">
                        <a:effectLst/>
                        <a:latin typeface="Arial" panose="020B0604020202020204" pitchFamily="34" charset="0"/>
                        <a:ea typeface="Arial" panose="020B0604020202020204" pitchFamily="34" charset="0"/>
                      </a:endParaRPr>
                    </a:p>
                  </a:txBody>
                  <a:tcPr marL="16586" marR="16586" marT="0" marB="0"/>
                </a:tc>
                <a:tc hMerge="1">
                  <a:txBody>
                    <a:bodyPr/>
                    <a:lstStyle/>
                    <a:p>
                      <a:endParaRPr lang="en-US"/>
                    </a:p>
                  </a:txBody>
                  <a:tcPr/>
                </a:tc>
                <a:extLst>
                  <a:ext uri="{0D108BD9-81ED-4DB2-BD59-A6C34878D82A}">
                    <a16:rowId xmlns:a16="http://schemas.microsoft.com/office/drawing/2014/main" val="4085001179"/>
                  </a:ext>
                </a:extLst>
              </a:tr>
              <a:tr h="184431">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9478" marR="9478" marT="0" marB="4028"/>
                </a:tc>
                <a:tc gridSpan="3">
                  <a:txBody>
                    <a:bodyPr/>
                    <a:lstStyle/>
                    <a:p>
                      <a:pPr>
                        <a:spcAft>
                          <a:spcPts val="0"/>
                        </a:spcAft>
                      </a:pPr>
                      <a:r>
                        <a:rPr lang="es-ES" sz="1100">
                          <a:effectLst/>
                        </a:rPr>
                        <a:t>Documento del proyecto</a:t>
                      </a:r>
                      <a:endParaRPr lang="en-US" sz="1100">
                        <a:effectLst/>
                        <a:latin typeface="Arial" panose="020B0604020202020204" pitchFamily="34" charset="0"/>
                        <a:ea typeface="Arial" panose="020B0604020202020204" pitchFamily="34" charset="0"/>
                      </a:endParaRPr>
                    </a:p>
                  </a:txBody>
                  <a:tcPr marL="9478" marR="9478" marT="0" marB="402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787215"/>
                  </a:ext>
                </a:extLst>
              </a:tr>
              <a:tr h="184431">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9478" marR="9478" marT="0" marB="4028"/>
                </a:tc>
                <a:tc>
                  <a:txBody>
                    <a:bodyPr/>
                    <a:lstStyle/>
                    <a:p>
                      <a:pPr>
                        <a:spcAft>
                          <a:spcPts val="0"/>
                        </a:spcAft>
                      </a:pPr>
                      <a:r>
                        <a:rPr lang="es-ES" sz="1100">
                          <a:effectLst/>
                        </a:rPr>
                        <a:t>X Alta/Esencial</a:t>
                      </a:r>
                      <a:endParaRPr lang="en-US" sz="1100">
                        <a:effectLst/>
                        <a:latin typeface="Arial" panose="020B0604020202020204" pitchFamily="34" charset="0"/>
                        <a:ea typeface="Arial" panose="020B0604020202020204" pitchFamily="34" charset="0"/>
                      </a:endParaRPr>
                    </a:p>
                  </a:txBody>
                  <a:tcPr marL="9478" marR="9478" marT="0" marB="4028"/>
                </a:tc>
                <a:tc>
                  <a:txBody>
                    <a:bodyPr/>
                    <a:lstStyle/>
                    <a:p>
                      <a:pPr>
                        <a:spcAft>
                          <a:spcPts val="0"/>
                        </a:spcAft>
                      </a:pPr>
                      <a:r>
                        <a:rPr lang="es-ES" sz="1100">
                          <a:effectLst/>
                        </a:rPr>
                        <a:t> ☐ Media/Deseado</a:t>
                      </a:r>
                      <a:endParaRPr lang="en-US" sz="1100">
                        <a:effectLst/>
                        <a:latin typeface="Arial" panose="020B0604020202020204" pitchFamily="34" charset="0"/>
                        <a:ea typeface="Arial" panose="020B0604020202020204" pitchFamily="34" charset="0"/>
                      </a:endParaRPr>
                    </a:p>
                  </a:txBody>
                  <a:tcPr marL="16586" marR="16586" marT="0" marB="0"/>
                </a:tc>
                <a:tc>
                  <a:txBody>
                    <a:bodyPr/>
                    <a:lstStyle/>
                    <a:p>
                      <a:pPr>
                        <a:spcAft>
                          <a:spcPts val="0"/>
                        </a:spcAft>
                      </a:pPr>
                      <a:r>
                        <a:rPr lang="es-ES" sz="1100">
                          <a:effectLst/>
                        </a:rPr>
                        <a:t>☐ Baja/ Opcional</a:t>
                      </a:r>
                      <a:endParaRPr lang="en-US" sz="1100">
                        <a:effectLst/>
                        <a:latin typeface="Arial" panose="020B0604020202020204" pitchFamily="34" charset="0"/>
                        <a:ea typeface="Arial" panose="020B0604020202020204" pitchFamily="34" charset="0"/>
                      </a:endParaRPr>
                    </a:p>
                  </a:txBody>
                  <a:tcPr marL="16586" marR="16586" marT="0" marB="0"/>
                </a:tc>
                <a:extLst>
                  <a:ext uri="{0D108BD9-81ED-4DB2-BD59-A6C34878D82A}">
                    <a16:rowId xmlns:a16="http://schemas.microsoft.com/office/drawing/2014/main" val="505025580"/>
                  </a:ext>
                </a:extLst>
              </a:tr>
              <a:tr h="818332">
                <a:tc>
                  <a:txBody>
                    <a:bodyPr/>
                    <a:lstStyle/>
                    <a:p>
                      <a:pPr>
                        <a:spcAft>
                          <a:spcPts val="0"/>
                        </a:spcAft>
                      </a:pPr>
                      <a:r>
                        <a:rPr lang="es-ES" sz="1100">
                          <a:effectLst/>
                        </a:rPr>
                        <a:t>Descripción del requisito</a:t>
                      </a:r>
                      <a:endParaRPr lang="en-US" sz="1100">
                        <a:effectLst/>
                        <a:latin typeface="Arial" panose="020B0604020202020204" pitchFamily="34" charset="0"/>
                        <a:ea typeface="Arial" panose="020B0604020202020204" pitchFamily="34" charset="0"/>
                      </a:endParaRPr>
                    </a:p>
                  </a:txBody>
                  <a:tcPr marL="9478" marR="9478" marT="0" marB="4028"/>
                </a:tc>
                <a:tc gridSpan="3">
                  <a:txBody>
                    <a:bodyPr/>
                    <a:lstStyle/>
                    <a:p>
                      <a:pPr>
                        <a:spcAft>
                          <a:spcPts val="0"/>
                        </a:spcAft>
                      </a:pPr>
                      <a:r>
                        <a:rPr lang="es-ES" sz="1100">
                          <a:effectLst/>
                        </a:rPr>
                        <a:t>El sistema para proporcionar a los usuarios un registro completo y accesible de sus transacciones anteriores. Este historial de compras permite a los usuarios revisar y rastrear sus compras pasadas, facilitando la gestión, referencia y seguimiento de sus actividades de compra</a:t>
                      </a:r>
                      <a:endParaRPr lang="en-US" sz="1100">
                        <a:effectLst/>
                        <a:latin typeface="Arial" panose="020B0604020202020204" pitchFamily="34" charset="0"/>
                        <a:ea typeface="Arial" panose="020B0604020202020204" pitchFamily="34" charset="0"/>
                      </a:endParaRPr>
                    </a:p>
                  </a:txBody>
                  <a:tcPr marL="9478" marR="9478" marT="0" marB="402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54078489"/>
                  </a:ext>
                </a:extLst>
              </a:tr>
              <a:tr h="184431">
                <a:tc>
                  <a:txBody>
                    <a:bodyPr/>
                    <a:lstStyle/>
                    <a:p>
                      <a:pPr>
                        <a:spcAft>
                          <a:spcPts val="0"/>
                        </a:spcAft>
                      </a:pPr>
                      <a:r>
                        <a:rPr lang="es-ES" sz="1100">
                          <a:effectLst/>
                        </a:rPr>
                        <a:t>Número de requisito</a:t>
                      </a:r>
                      <a:endParaRPr lang="en-US" sz="1100">
                        <a:effectLst/>
                        <a:latin typeface="Arial" panose="020B0604020202020204" pitchFamily="34" charset="0"/>
                        <a:ea typeface="Arial" panose="020B0604020202020204" pitchFamily="34" charset="0"/>
                      </a:endParaRPr>
                    </a:p>
                  </a:txBody>
                  <a:tcPr marL="9478" marR="9478" marT="0" marB="4028"/>
                </a:tc>
                <a:tc gridSpan="3">
                  <a:txBody>
                    <a:bodyPr/>
                    <a:lstStyle/>
                    <a:p>
                      <a:pPr>
                        <a:spcAft>
                          <a:spcPts val="0"/>
                        </a:spcAft>
                      </a:pPr>
                      <a:r>
                        <a:rPr lang="es-ES" sz="1100">
                          <a:effectLst/>
                        </a:rPr>
                        <a:t>RF 20</a:t>
                      </a:r>
                      <a:endParaRPr lang="en-US" sz="1100">
                        <a:effectLst/>
                        <a:latin typeface="Arial" panose="020B0604020202020204" pitchFamily="34" charset="0"/>
                        <a:ea typeface="Arial" panose="020B0604020202020204" pitchFamily="34" charset="0"/>
                      </a:endParaRPr>
                    </a:p>
                  </a:txBody>
                  <a:tcPr marL="9478" marR="9478" marT="0" marB="402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76365377"/>
                  </a:ext>
                </a:extLst>
              </a:tr>
              <a:tr h="196507">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9478" marR="9478" marT="0" marB="4028"/>
                </a:tc>
                <a:tc gridSpan="3">
                  <a:txBody>
                    <a:bodyPr/>
                    <a:lstStyle/>
                    <a:p>
                      <a:pPr>
                        <a:lnSpc>
                          <a:spcPct val="107000"/>
                        </a:lnSpc>
                        <a:spcAft>
                          <a:spcPts val="0"/>
                        </a:spcAft>
                      </a:pPr>
                      <a:r>
                        <a:rPr lang="es-ES" sz="1100">
                          <a:effectLst/>
                        </a:rPr>
                        <a:t>Descargar historial de compra</a:t>
                      </a:r>
                      <a:endParaRPr lang="en-US" sz="1100">
                        <a:effectLst/>
                        <a:latin typeface="Arial" panose="020B0604020202020204" pitchFamily="34" charset="0"/>
                        <a:ea typeface="Arial" panose="020B0604020202020204" pitchFamily="34" charset="0"/>
                      </a:endParaRPr>
                    </a:p>
                  </a:txBody>
                  <a:tcPr marL="9478" marR="9478" marT="0" marB="402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0993141"/>
                  </a:ext>
                </a:extLst>
              </a:tr>
              <a:tr h="184431">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9478" marR="9478" marT="0" marB="4028"/>
                </a:tc>
                <a:tc>
                  <a:txBody>
                    <a:bodyPr/>
                    <a:lstStyle/>
                    <a:p>
                      <a:pPr>
                        <a:spcAft>
                          <a:spcPts val="0"/>
                        </a:spcAft>
                      </a:pPr>
                      <a:r>
                        <a:rPr lang="es-ES" sz="1100">
                          <a:effectLst/>
                        </a:rPr>
                        <a:t>X Requisito</a:t>
                      </a:r>
                      <a:endParaRPr lang="en-US" sz="1100">
                        <a:effectLst/>
                        <a:latin typeface="Arial" panose="020B0604020202020204" pitchFamily="34" charset="0"/>
                        <a:ea typeface="Arial" panose="020B0604020202020204" pitchFamily="34" charset="0"/>
                      </a:endParaRPr>
                    </a:p>
                  </a:txBody>
                  <a:tcPr marL="9478" marR="9478" marT="0" marB="4028"/>
                </a:tc>
                <a:tc gridSpan="2">
                  <a:txBody>
                    <a:bodyPr/>
                    <a:lstStyle/>
                    <a:p>
                      <a:pPr>
                        <a:spcAft>
                          <a:spcPts val="0"/>
                        </a:spcAft>
                      </a:pPr>
                      <a:r>
                        <a:rPr lang="es-ES" sz="1100">
                          <a:effectLst/>
                        </a:rPr>
                        <a:t>☐ Restricción</a:t>
                      </a:r>
                      <a:endParaRPr lang="en-US" sz="1100">
                        <a:effectLst/>
                        <a:latin typeface="Arial" panose="020B0604020202020204" pitchFamily="34" charset="0"/>
                        <a:ea typeface="Arial" panose="020B0604020202020204" pitchFamily="34" charset="0"/>
                      </a:endParaRPr>
                    </a:p>
                  </a:txBody>
                  <a:tcPr marL="16586" marR="16586" marT="0" marB="0"/>
                </a:tc>
                <a:tc hMerge="1">
                  <a:txBody>
                    <a:bodyPr/>
                    <a:lstStyle/>
                    <a:p>
                      <a:endParaRPr lang="en-US"/>
                    </a:p>
                  </a:txBody>
                  <a:tcPr/>
                </a:tc>
                <a:extLst>
                  <a:ext uri="{0D108BD9-81ED-4DB2-BD59-A6C34878D82A}">
                    <a16:rowId xmlns:a16="http://schemas.microsoft.com/office/drawing/2014/main" val="4030166937"/>
                  </a:ext>
                </a:extLst>
              </a:tr>
              <a:tr h="184431">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9478" marR="9478" marT="0" marB="4028"/>
                </a:tc>
                <a:tc gridSpan="3">
                  <a:txBody>
                    <a:bodyPr/>
                    <a:lstStyle/>
                    <a:p>
                      <a:pPr>
                        <a:spcAft>
                          <a:spcPts val="0"/>
                        </a:spcAft>
                      </a:pPr>
                      <a:r>
                        <a:rPr lang="es-ES" sz="1100">
                          <a:effectLst/>
                        </a:rPr>
                        <a:t>Documento del proyecto</a:t>
                      </a:r>
                      <a:endParaRPr lang="en-US" sz="1100">
                        <a:effectLst/>
                        <a:latin typeface="Arial" panose="020B0604020202020204" pitchFamily="34" charset="0"/>
                        <a:ea typeface="Arial" panose="020B0604020202020204" pitchFamily="34" charset="0"/>
                      </a:endParaRPr>
                    </a:p>
                  </a:txBody>
                  <a:tcPr marL="9478" marR="9478" marT="0" marB="402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64901387"/>
                  </a:ext>
                </a:extLst>
              </a:tr>
              <a:tr h="184431">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9478" marR="9478" marT="0" marB="4028"/>
                </a:tc>
                <a:tc>
                  <a:txBody>
                    <a:bodyPr/>
                    <a:lstStyle/>
                    <a:p>
                      <a:pPr>
                        <a:spcAft>
                          <a:spcPts val="0"/>
                        </a:spcAft>
                      </a:pPr>
                      <a:r>
                        <a:rPr lang="es-ES" sz="1100">
                          <a:effectLst/>
                        </a:rPr>
                        <a:t>X Alta/Esencial</a:t>
                      </a:r>
                      <a:endParaRPr lang="en-US" sz="1100">
                        <a:effectLst/>
                        <a:latin typeface="Arial" panose="020B0604020202020204" pitchFamily="34" charset="0"/>
                        <a:ea typeface="Arial" panose="020B0604020202020204" pitchFamily="34" charset="0"/>
                      </a:endParaRPr>
                    </a:p>
                  </a:txBody>
                  <a:tcPr marL="9478" marR="9478" marT="0" marB="4028"/>
                </a:tc>
                <a:tc>
                  <a:txBody>
                    <a:bodyPr/>
                    <a:lstStyle/>
                    <a:p>
                      <a:pPr>
                        <a:spcAft>
                          <a:spcPts val="0"/>
                        </a:spcAft>
                      </a:pPr>
                      <a:r>
                        <a:rPr lang="es-ES" sz="1100">
                          <a:effectLst/>
                        </a:rPr>
                        <a:t> ☐ Media/Deseado</a:t>
                      </a:r>
                      <a:endParaRPr lang="en-US" sz="1100">
                        <a:effectLst/>
                        <a:latin typeface="Arial" panose="020B0604020202020204" pitchFamily="34" charset="0"/>
                        <a:ea typeface="Arial" panose="020B0604020202020204" pitchFamily="34" charset="0"/>
                      </a:endParaRPr>
                    </a:p>
                  </a:txBody>
                  <a:tcPr marL="16586" marR="16586" marT="0" marB="0"/>
                </a:tc>
                <a:tc>
                  <a:txBody>
                    <a:bodyPr/>
                    <a:lstStyle/>
                    <a:p>
                      <a:pPr>
                        <a:spcAft>
                          <a:spcPts val="0"/>
                        </a:spcAft>
                      </a:pPr>
                      <a:r>
                        <a:rPr lang="es-ES" sz="1100">
                          <a:effectLst/>
                        </a:rPr>
                        <a:t>☐ Baja/ Opcional</a:t>
                      </a:r>
                      <a:endParaRPr lang="en-US" sz="1100">
                        <a:effectLst/>
                        <a:latin typeface="Arial" panose="020B0604020202020204" pitchFamily="34" charset="0"/>
                        <a:ea typeface="Arial" panose="020B0604020202020204" pitchFamily="34" charset="0"/>
                      </a:endParaRPr>
                    </a:p>
                  </a:txBody>
                  <a:tcPr marL="16586" marR="16586" marT="0" marB="0"/>
                </a:tc>
                <a:extLst>
                  <a:ext uri="{0D108BD9-81ED-4DB2-BD59-A6C34878D82A}">
                    <a16:rowId xmlns:a16="http://schemas.microsoft.com/office/drawing/2014/main" val="3266424749"/>
                  </a:ext>
                </a:extLst>
              </a:tr>
              <a:tr h="656954">
                <a:tc>
                  <a:txBody>
                    <a:bodyPr/>
                    <a:lstStyle/>
                    <a:p>
                      <a:pPr>
                        <a:spcAft>
                          <a:spcPts val="0"/>
                        </a:spcAft>
                      </a:pPr>
                      <a:r>
                        <a:rPr lang="es-ES" sz="1100">
                          <a:effectLst/>
                        </a:rPr>
                        <a:t>Descripción del requisito</a:t>
                      </a:r>
                      <a:endParaRPr lang="en-US" sz="1100">
                        <a:effectLst/>
                        <a:latin typeface="Arial" panose="020B0604020202020204" pitchFamily="34" charset="0"/>
                        <a:ea typeface="Arial" panose="020B0604020202020204" pitchFamily="34" charset="0"/>
                      </a:endParaRPr>
                    </a:p>
                  </a:txBody>
                  <a:tcPr marL="9478" marR="9478" marT="0" marB="4028"/>
                </a:tc>
                <a:tc gridSpan="3">
                  <a:txBody>
                    <a:bodyPr/>
                    <a:lstStyle/>
                    <a:p>
                      <a:pPr>
                        <a:spcAft>
                          <a:spcPts val="0"/>
                        </a:spcAft>
                      </a:pPr>
                      <a:r>
                        <a:rPr lang="es-ES" sz="1100" dirty="0">
                          <a:effectLst/>
                        </a:rPr>
                        <a:t>. es una herramienta valiosa que brinda a los usuarios la capacidad de acceder y guardar de manera local un registro detallado de todas sus transacciones previas en nuestra plataforma de tienda en línea.</a:t>
                      </a:r>
                      <a:endParaRPr lang="en-US" sz="1100" dirty="0">
                        <a:effectLst/>
                        <a:latin typeface="Arial" panose="020B0604020202020204" pitchFamily="34" charset="0"/>
                        <a:ea typeface="Arial" panose="020B0604020202020204" pitchFamily="34" charset="0"/>
                      </a:endParaRPr>
                    </a:p>
                  </a:txBody>
                  <a:tcPr marL="9478" marR="9478" marT="0" marB="402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56682383"/>
                  </a:ext>
                </a:extLst>
              </a:tr>
            </a:tbl>
          </a:graphicData>
        </a:graphic>
      </p:graphicFrame>
    </p:spTree>
    <p:extLst>
      <p:ext uri="{BB962C8B-B14F-4D97-AF65-F5344CB8AC3E}">
        <p14:creationId xmlns:p14="http://schemas.microsoft.com/office/powerpoint/2010/main" val="41645767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pic>
        <p:nvPicPr>
          <p:cNvPr id="100" name="Google Shape;100;p5"/>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01" name="Google Shape;101;p5"/>
          <p:cNvSpPr txBox="1">
            <a:spLocks noGrp="1"/>
          </p:cNvSpPr>
          <p:nvPr>
            <p:ph type="title"/>
          </p:nvPr>
        </p:nvSpPr>
        <p:spPr>
          <a:xfrm>
            <a:off x="143692" y="365251"/>
            <a:ext cx="7694022" cy="381500"/>
          </a:xfrm>
          <a:prstGeom prst="rect">
            <a:avLst/>
          </a:prstGeom>
          <a:noFill/>
          <a:ln>
            <a:noFill/>
          </a:ln>
        </p:spPr>
        <p:txBody>
          <a:bodyPr spcFirstLastPara="1" wrap="square" lIns="0" tIns="12050" rIns="0" bIns="0" anchor="t" anchorCtr="0">
            <a:spAutoFit/>
          </a:bodyPr>
          <a:lstStyle/>
          <a:p>
            <a:pPr marL="12700" lvl="0"/>
            <a:r>
              <a:rPr lang="es-ES" sz="2400" b="1" dirty="0"/>
              <a:t>Requerimientos Funcionales</a:t>
            </a:r>
          </a:p>
        </p:txBody>
      </p:sp>
      <p:sp>
        <p:nvSpPr>
          <p:cNvPr id="102" name="Google Shape;102;p5"/>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5"/>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04" name="Google Shape;104;p5"/>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5"/>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07" name="Google Shape;107;p5"/>
          <p:cNvPicPr preferRelativeResize="0"/>
          <p:nvPr/>
        </p:nvPicPr>
        <p:blipFill rotWithShape="1">
          <a:blip r:embed="rId4">
            <a:alphaModFix/>
          </a:blip>
          <a:srcRect/>
          <a:stretch/>
        </p:blipFill>
        <p:spPr>
          <a:xfrm>
            <a:off x="8694166" y="513842"/>
            <a:ext cx="1080770" cy="535177"/>
          </a:xfrm>
          <a:prstGeom prst="rect">
            <a:avLst/>
          </a:prstGeom>
          <a:noFill/>
          <a:ln>
            <a:noFill/>
          </a:ln>
        </p:spPr>
      </p:pic>
      <p:pic>
        <p:nvPicPr>
          <p:cNvPr id="108" name="Google Shape;108;p5"/>
          <p:cNvPicPr preferRelativeResize="0"/>
          <p:nvPr/>
        </p:nvPicPr>
        <p:blipFill rotWithShape="1">
          <a:blip r:embed="rId5">
            <a:alphaModFix/>
          </a:blip>
          <a:srcRect/>
          <a:stretch/>
        </p:blipFill>
        <p:spPr>
          <a:xfrm>
            <a:off x="9809243" y="508634"/>
            <a:ext cx="1080135" cy="541909"/>
          </a:xfrm>
          <a:prstGeom prst="rect">
            <a:avLst/>
          </a:prstGeom>
          <a:noFill/>
          <a:ln>
            <a:noFill/>
          </a:ln>
        </p:spPr>
      </p:pic>
      <p:graphicFrame>
        <p:nvGraphicFramePr>
          <p:cNvPr id="2" name="Tabla 1"/>
          <p:cNvGraphicFramePr>
            <a:graphicFrameLocks noGrp="1"/>
          </p:cNvGraphicFramePr>
          <p:nvPr>
            <p:extLst>
              <p:ext uri="{D42A27DB-BD31-4B8C-83A1-F6EECF244321}">
                <p14:modId xmlns:p14="http://schemas.microsoft.com/office/powerpoint/2010/main" val="3890130638"/>
              </p:ext>
            </p:extLst>
          </p:nvPr>
        </p:nvGraphicFramePr>
        <p:xfrm>
          <a:off x="143693" y="1564388"/>
          <a:ext cx="11821884" cy="5026292"/>
        </p:xfrm>
        <a:graphic>
          <a:graphicData uri="http://schemas.openxmlformats.org/drawingml/2006/table">
            <a:tbl>
              <a:tblPr>
                <a:tableStyleId>{5C22544A-7EE6-4342-B048-85BDC9FD1C3A}</a:tableStyleId>
              </a:tblPr>
              <a:tblGrid>
                <a:gridCol w="1806490">
                  <a:extLst>
                    <a:ext uri="{9D8B030D-6E8A-4147-A177-3AD203B41FA5}">
                      <a16:colId xmlns:a16="http://schemas.microsoft.com/office/drawing/2014/main" val="4084593395"/>
                    </a:ext>
                  </a:extLst>
                </a:gridCol>
                <a:gridCol w="4422688">
                  <a:extLst>
                    <a:ext uri="{9D8B030D-6E8A-4147-A177-3AD203B41FA5}">
                      <a16:colId xmlns:a16="http://schemas.microsoft.com/office/drawing/2014/main" val="737166555"/>
                    </a:ext>
                  </a:extLst>
                </a:gridCol>
                <a:gridCol w="2809704">
                  <a:extLst>
                    <a:ext uri="{9D8B030D-6E8A-4147-A177-3AD203B41FA5}">
                      <a16:colId xmlns:a16="http://schemas.microsoft.com/office/drawing/2014/main" val="405401265"/>
                    </a:ext>
                  </a:extLst>
                </a:gridCol>
                <a:gridCol w="277244">
                  <a:extLst>
                    <a:ext uri="{9D8B030D-6E8A-4147-A177-3AD203B41FA5}">
                      <a16:colId xmlns:a16="http://schemas.microsoft.com/office/drawing/2014/main" val="1588133082"/>
                    </a:ext>
                  </a:extLst>
                </a:gridCol>
                <a:gridCol w="2505758">
                  <a:extLst>
                    <a:ext uri="{9D8B030D-6E8A-4147-A177-3AD203B41FA5}">
                      <a16:colId xmlns:a16="http://schemas.microsoft.com/office/drawing/2014/main" val="987840189"/>
                    </a:ext>
                  </a:extLst>
                </a:gridCol>
              </a:tblGrid>
              <a:tr h="175531">
                <a:tc>
                  <a:txBody>
                    <a:bodyPr/>
                    <a:lstStyle/>
                    <a:p>
                      <a:pPr>
                        <a:spcAft>
                          <a:spcPts val="0"/>
                        </a:spcAft>
                      </a:pPr>
                      <a:r>
                        <a:rPr lang="es-ES" sz="1100">
                          <a:effectLst/>
                        </a:rPr>
                        <a:t>Número de requisito</a:t>
                      </a:r>
                      <a:endParaRPr lang="en-US" sz="1100">
                        <a:effectLst/>
                        <a:latin typeface="Arial" panose="020B0604020202020204" pitchFamily="34" charset="0"/>
                        <a:ea typeface="Arial" panose="020B0604020202020204" pitchFamily="34" charset="0"/>
                      </a:endParaRPr>
                    </a:p>
                  </a:txBody>
                  <a:tcPr marL="8174" marR="8174" marT="0" marB="3474"/>
                </a:tc>
                <a:tc gridSpan="4">
                  <a:txBody>
                    <a:bodyPr/>
                    <a:lstStyle/>
                    <a:p>
                      <a:pPr>
                        <a:spcAft>
                          <a:spcPts val="0"/>
                        </a:spcAft>
                      </a:pPr>
                      <a:r>
                        <a:rPr lang="es-ES" sz="1100">
                          <a:effectLst/>
                        </a:rPr>
                        <a:t>RF 21</a:t>
                      </a:r>
                      <a:endParaRPr lang="en-US" sz="1100">
                        <a:effectLst/>
                        <a:latin typeface="Arial" panose="020B0604020202020204" pitchFamily="34" charset="0"/>
                        <a:ea typeface="Arial" panose="020B0604020202020204" pitchFamily="34" charset="0"/>
                      </a:endParaRPr>
                    </a:p>
                  </a:txBody>
                  <a:tcPr marL="8174" marR="8174" marT="0" marB="3474"/>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66577216"/>
                  </a:ext>
                </a:extLst>
              </a:tr>
              <a:tr h="175531">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8174" marR="8174" marT="0" marB="3474"/>
                </a:tc>
                <a:tc gridSpan="4">
                  <a:txBody>
                    <a:bodyPr/>
                    <a:lstStyle/>
                    <a:p>
                      <a:pPr>
                        <a:lnSpc>
                          <a:spcPct val="107000"/>
                        </a:lnSpc>
                        <a:spcAft>
                          <a:spcPts val="0"/>
                        </a:spcAft>
                      </a:pPr>
                      <a:r>
                        <a:rPr lang="es-ES" sz="1100">
                          <a:effectLst/>
                        </a:rPr>
                        <a:t>Cerrar sesión</a:t>
                      </a:r>
                      <a:endParaRPr lang="en-US" sz="1100">
                        <a:effectLst/>
                        <a:latin typeface="Arial" panose="020B0604020202020204" pitchFamily="34" charset="0"/>
                        <a:ea typeface="Arial" panose="020B0604020202020204" pitchFamily="34" charset="0"/>
                      </a:endParaRPr>
                    </a:p>
                  </a:txBody>
                  <a:tcPr marL="8174" marR="8174" marT="0" marB="3474"/>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40629985"/>
                  </a:ext>
                </a:extLst>
              </a:tr>
              <a:tr h="175531">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8174" marR="8174" marT="0" marB="3474"/>
                </a:tc>
                <a:tc>
                  <a:txBody>
                    <a:bodyPr/>
                    <a:lstStyle/>
                    <a:p>
                      <a:pPr>
                        <a:spcAft>
                          <a:spcPts val="0"/>
                        </a:spcAft>
                      </a:pPr>
                      <a:r>
                        <a:rPr lang="es-ES" sz="1100">
                          <a:effectLst/>
                        </a:rPr>
                        <a:t>X Requisito</a:t>
                      </a:r>
                      <a:endParaRPr lang="en-US" sz="1100">
                        <a:effectLst/>
                        <a:latin typeface="Arial" panose="020B0604020202020204" pitchFamily="34" charset="0"/>
                        <a:ea typeface="Arial" panose="020B0604020202020204" pitchFamily="34" charset="0"/>
                      </a:endParaRPr>
                    </a:p>
                  </a:txBody>
                  <a:tcPr marL="8174" marR="8174" marT="0" marB="3474"/>
                </a:tc>
                <a:tc gridSpan="3">
                  <a:txBody>
                    <a:bodyPr/>
                    <a:lstStyle/>
                    <a:p>
                      <a:pPr>
                        <a:spcAft>
                          <a:spcPts val="0"/>
                        </a:spcAft>
                      </a:pPr>
                      <a:r>
                        <a:rPr lang="es-ES" sz="1100">
                          <a:effectLst/>
                        </a:rPr>
                        <a:t>☐ Restricción</a:t>
                      </a:r>
                      <a:endParaRPr lang="en-US" sz="1100">
                        <a:effectLst/>
                        <a:latin typeface="Arial" panose="020B0604020202020204" pitchFamily="34" charset="0"/>
                        <a:ea typeface="Arial" panose="020B0604020202020204" pitchFamily="34" charset="0"/>
                      </a:endParaRPr>
                    </a:p>
                  </a:txBody>
                  <a:tcPr marL="14305" marR="14305"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41793418"/>
                  </a:ext>
                </a:extLst>
              </a:tr>
              <a:tr h="175531">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8174" marR="8174" marT="0" marB="3474"/>
                </a:tc>
                <a:tc gridSpan="4">
                  <a:txBody>
                    <a:bodyPr/>
                    <a:lstStyle/>
                    <a:p>
                      <a:pPr>
                        <a:spcAft>
                          <a:spcPts val="0"/>
                        </a:spcAft>
                      </a:pPr>
                      <a:r>
                        <a:rPr lang="es-ES" sz="1100">
                          <a:effectLst/>
                        </a:rPr>
                        <a:t>Documento del proyecto</a:t>
                      </a:r>
                      <a:endParaRPr lang="en-US" sz="1100">
                        <a:effectLst/>
                        <a:latin typeface="Arial" panose="020B0604020202020204" pitchFamily="34" charset="0"/>
                        <a:ea typeface="Arial" panose="020B0604020202020204" pitchFamily="34" charset="0"/>
                      </a:endParaRPr>
                    </a:p>
                  </a:txBody>
                  <a:tcPr marL="8174" marR="8174" marT="0" marB="3474"/>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63277021"/>
                  </a:ext>
                </a:extLst>
              </a:tr>
              <a:tr h="175531">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8174" marR="8174" marT="0" marB="3474"/>
                </a:tc>
                <a:tc>
                  <a:txBody>
                    <a:bodyPr/>
                    <a:lstStyle/>
                    <a:p>
                      <a:pPr>
                        <a:spcAft>
                          <a:spcPts val="0"/>
                        </a:spcAft>
                      </a:pPr>
                      <a:r>
                        <a:rPr lang="es-ES" sz="1100">
                          <a:effectLst/>
                        </a:rPr>
                        <a:t>X Alta/Esencial</a:t>
                      </a:r>
                      <a:endParaRPr lang="en-US" sz="1100">
                        <a:effectLst/>
                        <a:latin typeface="Arial" panose="020B0604020202020204" pitchFamily="34" charset="0"/>
                        <a:ea typeface="Arial" panose="020B0604020202020204" pitchFamily="34" charset="0"/>
                      </a:endParaRPr>
                    </a:p>
                  </a:txBody>
                  <a:tcPr marL="8174" marR="8174" marT="0" marB="3474"/>
                </a:tc>
                <a:tc>
                  <a:txBody>
                    <a:bodyPr/>
                    <a:lstStyle/>
                    <a:p>
                      <a:pPr>
                        <a:spcAft>
                          <a:spcPts val="0"/>
                        </a:spcAft>
                      </a:pPr>
                      <a:r>
                        <a:rPr lang="es-ES" sz="1100">
                          <a:effectLst/>
                        </a:rPr>
                        <a:t> ☐ Media/Deseado</a:t>
                      </a:r>
                      <a:endParaRPr lang="en-US" sz="1100">
                        <a:effectLst/>
                        <a:latin typeface="Arial" panose="020B0604020202020204" pitchFamily="34" charset="0"/>
                        <a:ea typeface="Arial" panose="020B0604020202020204" pitchFamily="34" charset="0"/>
                      </a:endParaRPr>
                    </a:p>
                  </a:txBody>
                  <a:tcPr marL="14305" marR="14305" marT="0" marB="0"/>
                </a:tc>
                <a:tc gridSpan="2">
                  <a:txBody>
                    <a:bodyPr/>
                    <a:lstStyle/>
                    <a:p>
                      <a:pPr>
                        <a:spcAft>
                          <a:spcPts val="0"/>
                        </a:spcAft>
                      </a:pPr>
                      <a:r>
                        <a:rPr lang="es-ES" sz="1100">
                          <a:effectLst/>
                        </a:rPr>
                        <a:t>☐ Baja/ Opcional</a:t>
                      </a:r>
                      <a:endParaRPr lang="en-US" sz="1100">
                        <a:effectLst/>
                        <a:latin typeface="Arial" panose="020B0604020202020204" pitchFamily="34" charset="0"/>
                        <a:ea typeface="Arial" panose="020B0604020202020204" pitchFamily="34" charset="0"/>
                      </a:endParaRPr>
                    </a:p>
                  </a:txBody>
                  <a:tcPr marL="14305" marR="14305" marT="0" marB="0"/>
                </a:tc>
                <a:tc hMerge="1">
                  <a:txBody>
                    <a:bodyPr/>
                    <a:lstStyle/>
                    <a:p>
                      <a:endParaRPr lang="en-US"/>
                    </a:p>
                  </a:txBody>
                  <a:tcPr/>
                </a:tc>
                <a:extLst>
                  <a:ext uri="{0D108BD9-81ED-4DB2-BD59-A6C34878D82A}">
                    <a16:rowId xmlns:a16="http://schemas.microsoft.com/office/drawing/2014/main" val="228504914"/>
                  </a:ext>
                </a:extLst>
              </a:tr>
              <a:tr h="629746">
                <a:tc>
                  <a:txBody>
                    <a:bodyPr/>
                    <a:lstStyle/>
                    <a:p>
                      <a:pPr>
                        <a:spcAft>
                          <a:spcPts val="0"/>
                        </a:spcAft>
                      </a:pPr>
                      <a:r>
                        <a:rPr lang="es-ES" sz="1100" dirty="0">
                          <a:effectLst/>
                        </a:rPr>
                        <a:t>Descripción del requisito</a:t>
                      </a:r>
                      <a:endParaRPr lang="en-US" sz="1100" dirty="0">
                        <a:effectLst/>
                        <a:latin typeface="Arial" panose="020B0604020202020204" pitchFamily="34" charset="0"/>
                        <a:ea typeface="Arial" panose="020B0604020202020204" pitchFamily="34" charset="0"/>
                      </a:endParaRPr>
                    </a:p>
                  </a:txBody>
                  <a:tcPr marL="8174" marR="8174" marT="0" marB="3474"/>
                </a:tc>
                <a:tc gridSpan="4">
                  <a:txBody>
                    <a:bodyPr/>
                    <a:lstStyle/>
                    <a:p>
                      <a:pPr>
                        <a:spcAft>
                          <a:spcPts val="0"/>
                        </a:spcAft>
                      </a:pPr>
                      <a:r>
                        <a:rPr lang="es-ES" sz="1100">
                          <a:effectLst/>
                        </a:rPr>
                        <a:t>es esencial para proporcionar a los usuarios un control seguro y efectivo sobre su actividad en nuestra plataforma de tienda en línea. Este requisito funcional permite a los usuarios finalizar su sesión activa, asegurando la privacidad y la protección de su cuenta al prevenir accesos no autorizados</a:t>
                      </a:r>
                      <a:endParaRPr lang="en-US" sz="1100">
                        <a:effectLst/>
                        <a:latin typeface="Arial" panose="020B0604020202020204" pitchFamily="34" charset="0"/>
                        <a:ea typeface="Arial" panose="020B0604020202020204" pitchFamily="34" charset="0"/>
                      </a:endParaRPr>
                    </a:p>
                  </a:txBody>
                  <a:tcPr marL="8174" marR="8174" marT="0" marB="3474"/>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34647278"/>
                  </a:ext>
                </a:extLst>
              </a:tr>
              <a:tr h="175531">
                <a:tc>
                  <a:txBody>
                    <a:bodyPr/>
                    <a:lstStyle/>
                    <a:p>
                      <a:pPr>
                        <a:spcAft>
                          <a:spcPts val="0"/>
                        </a:spcAft>
                      </a:pPr>
                      <a:r>
                        <a:rPr lang="es-ES" sz="1100" dirty="0">
                          <a:effectLst/>
                        </a:rPr>
                        <a:t>Número de requisito</a:t>
                      </a:r>
                      <a:endParaRPr lang="en-US" sz="1100" dirty="0">
                        <a:effectLst/>
                        <a:latin typeface="Arial" panose="020B0604020202020204" pitchFamily="34" charset="0"/>
                        <a:ea typeface="Arial" panose="020B0604020202020204" pitchFamily="34" charset="0"/>
                      </a:endParaRPr>
                    </a:p>
                  </a:txBody>
                  <a:tcPr marL="8174" marR="8174" marT="0" marB="3474"/>
                </a:tc>
                <a:tc>
                  <a:txBody>
                    <a:bodyPr/>
                    <a:lstStyle/>
                    <a:p>
                      <a:pPr>
                        <a:spcAft>
                          <a:spcPts val="0"/>
                        </a:spcAft>
                      </a:pPr>
                      <a:r>
                        <a:rPr lang="es-ES" sz="1100">
                          <a:effectLst/>
                        </a:rPr>
                        <a:t>RF 22</a:t>
                      </a:r>
                      <a:endParaRPr lang="en-US" sz="1100">
                        <a:effectLst/>
                        <a:latin typeface="Arial" panose="020B0604020202020204" pitchFamily="34" charset="0"/>
                        <a:ea typeface="Arial" panose="020B0604020202020204" pitchFamily="34" charset="0"/>
                      </a:endParaRPr>
                    </a:p>
                  </a:txBody>
                  <a:tcPr marL="8174" marR="8174" marT="0" marB="3474"/>
                </a:tc>
                <a:tc>
                  <a:txBody>
                    <a:bodyPr/>
                    <a:lstStyle/>
                    <a:p>
                      <a:pPr>
                        <a:spcAft>
                          <a:spcPts val="0"/>
                        </a:spcAft>
                      </a:pPr>
                      <a:r>
                        <a:rPr lang="es-ES" sz="1100">
                          <a:effectLst/>
                        </a:rPr>
                        <a:t> </a:t>
                      </a:r>
                      <a:endParaRPr lang="en-US" sz="1100">
                        <a:effectLst/>
                        <a:latin typeface="Arial" panose="020B0604020202020204" pitchFamily="34" charset="0"/>
                        <a:ea typeface="Arial" panose="020B0604020202020204" pitchFamily="34" charset="0"/>
                      </a:endParaRPr>
                    </a:p>
                  </a:txBody>
                  <a:tcPr marL="14305" marR="14305" marT="0" marB="0"/>
                </a:tc>
                <a:tc gridSpan="2">
                  <a:txBody>
                    <a:bodyPr/>
                    <a:lstStyle/>
                    <a:p>
                      <a:pPr>
                        <a:spcAft>
                          <a:spcPts val="0"/>
                        </a:spcAft>
                      </a:pPr>
                      <a:r>
                        <a:rPr lang="es-ES" sz="1100">
                          <a:effectLst/>
                        </a:rPr>
                        <a:t> </a:t>
                      </a:r>
                      <a:endParaRPr lang="en-US" sz="1100">
                        <a:effectLst/>
                        <a:latin typeface="Arial" panose="020B0604020202020204" pitchFamily="34" charset="0"/>
                        <a:ea typeface="Arial" panose="020B0604020202020204" pitchFamily="34" charset="0"/>
                      </a:endParaRPr>
                    </a:p>
                  </a:txBody>
                  <a:tcPr marL="14305" marR="14305" marT="0" marB="0"/>
                </a:tc>
                <a:tc hMerge="1">
                  <a:txBody>
                    <a:bodyPr/>
                    <a:lstStyle/>
                    <a:p>
                      <a:endParaRPr lang="en-US"/>
                    </a:p>
                  </a:txBody>
                  <a:tcPr/>
                </a:tc>
                <a:extLst>
                  <a:ext uri="{0D108BD9-81ED-4DB2-BD59-A6C34878D82A}">
                    <a16:rowId xmlns:a16="http://schemas.microsoft.com/office/drawing/2014/main" val="278301615"/>
                  </a:ext>
                </a:extLst>
              </a:tr>
              <a:tr h="175531">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8174" marR="8174" marT="0" marB="3474"/>
                </a:tc>
                <a:tc gridSpan="4">
                  <a:txBody>
                    <a:bodyPr/>
                    <a:lstStyle/>
                    <a:p>
                      <a:pPr>
                        <a:spcAft>
                          <a:spcPts val="0"/>
                        </a:spcAft>
                      </a:pPr>
                      <a:r>
                        <a:rPr lang="es-ES" sz="1100">
                          <a:effectLst/>
                        </a:rPr>
                        <a:t>Validar cantidad de producto stock</a:t>
                      </a:r>
                      <a:endParaRPr lang="en-US" sz="1100">
                        <a:effectLst/>
                        <a:latin typeface="Arial" panose="020B0604020202020204" pitchFamily="34" charset="0"/>
                        <a:ea typeface="Arial" panose="020B0604020202020204" pitchFamily="34" charset="0"/>
                      </a:endParaRPr>
                    </a:p>
                  </a:txBody>
                  <a:tcPr marL="8174" marR="8174" marT="0" marB="3474"/>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5958127"/>
                  </a:ext>
                </a:extLst>
              </a:tr>
              <a:tr h="175531">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8174" marR="8174" marT="0" marB="3474"/>
                </a:tc>
                <a:tc>
                  <a:txBody>
                    <a:bodyPr/>
                    <a:lstStyle/>
                    <a:p>
                      <a:pPr>
                        <a:spcAft>
                          <a:spcPts val="0"/>
                        </a:spcAft>
                      </a:pPr>
                      <a:r>
                        <a:rPr lang="es-ES" sz="1100">
                          <a:effectLst/>
                        </a:rPr>
                        <a:t>X Requisito</a:t>
                      </a:r>
                      <a:endParaRPr lang="en-US" sz="1100">
                        <a:effectLst/>
                        <a:latin typeface="Arial" panose="020B0604020202020204" pitchFamily="34" charset="0"/>
                        <a:ea typeface="Arial" panose="020B0604020202020204" pitchFamily="34" charset="0"/>
                      </a:endParaRPr>
                    </a:p>
                  </a:txBody>
                  <a:tcPr marL="8174" marR="8174" marT="0" marB="3474"/>
                </a:tc>
                <a:tc>
                  <a:txBody>
                    <a:bodyPr/>
                    <a:lstStyle/>
                    <a:p>
                      <a:pPr>
                        <a:spcAft>
                          <a:spcPts val="0"/>
                        </a:spcAft>
                      </a:pPr>
                      <a:r>
                        <a:rPr lang="es-ES" sz="1100">
                          <a:effectLst/>
                        </a:rPr>
                        <a:t>☐ Restricción</a:t>
                      </a:r>
                      <a:endParaRPr lang="en-US" sz="1100">
                        <a:effectLst/>
                        <a:latin typeface="Arial" panose="020B0604020202020204" pitchFamily="34" charset="0"/>
                        <a:ea typeface="Arial" panose="020B0604020202020204" pitchFamily="34" charset="0"/>
                      </a:endParaRPr>
                    </a:p>
                  </a:txBody>
                  <a:tcPr marL="14305" marR="14305" marT="0" marB="0"/>
                </a:tc>
                <a:tc gridSpan="2">
                  <a:txBody>
                    <a:bodyPr/>
                    <a:lstStyle/>
                    <a:p>
                      <a:pPr>
                        <a:spcAft>
                          <a:spcPts val="0"/>
                        </a:spcAft>
                      </a:pPr>
                      <a:r>
                        <a:rPr lang="es-ES" sz="1100">
                          <a:effectLst/>
                        </a:rPr>
                        <a:t> </a:t>
                      </a:r>
                      <a:endParaRPr lang="en-US" sz="1100">
                        <a:effectLst/>
                        <a:latin typeface="Arial" panose="020B0604020202020204" pitchFamily="34" charset="0"/>
                        <a:ea typeface="Arial" panose="020B0604020202020204" pitchFamily="34" charset="0"/>
                      </a:endParaRPr>
                    </a:p>
                  </a:txBody>
                  <a:tcPr marL="14305" marR="14305" marT="0" marB="0"/>
                </a:tc>
                <a:tc hMerge="1">
                  <a:txBody>
                    <a:bodyPr/>
                    <a:lstStyle/>
                    <a:p>
                      <a:endParaRPr lang="en-US"/>
                    </a:p>
                  </a:txBody>
                  <a:tcPr/>
                </a:tc>
                <a:extLst>
                  <a:ext uri="{0D108BD9-81ED-4DB2-BD59-A6C34878D82A}">
                    <a16:rowId xmlns:a16="http://schemas.microsoft.com/office/drawing/2014/main" val="4192870595"/>
                  </a:ext>
                </a:extLst>
              </a:tr>
              <a:tr h="175531">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8174" marR="8174" marT="0" marB="3474"/>
                </a:tc>
                <a:tc gridSpan="4">
                  <a:txBody>
                    <a:bodyPr/>
                    <a:lstStyle/>
                    <a:p>
                      <a:pPr>
                        <a:spcAft>
                          <a:spcPts val="0"/>
                        </a:spcAft>
                      </a:pPr>
                      <a:r>
                        <a:rPr lang="es-ES" sz="1100">
                          <a:effectLst/>
                        </a:rPr>
                        <a:t>Documento del proyecto</a:t>
                      </a:r>
                      <a:endParaRPr lang="en-US" sz="1100">
                        <a:effectLst/>
                        <a:latin typeface="Arial" panose="020B0604020202020204" pitchFamily="34" charset="0"/>
                        <a:ea typeface="Arial" panose="020B0604020202020204" pitchFamily="34" charset="0"/>
                      </a:endParaRPr>
                    </a:p>
                  </a:txBody>
                  <a:tcPr marL="8174" marR="8174" marT="0" marB="3474"/>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13707594"/>
                  </a:ext>
                </a:extLst>
              </a:tr>
              <a:tr h="175531">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8174" marR="8174" marT="0" marB="3474"/>
                </a:tc>
                <a:tc>
                  <a:txBody>
                    <a:bodyPr/>
                    <a:lstStyle/>
                    <a:p>
                      <a:pPr>
                        <a:spcAft>
                          <a:spcPts val="0"/>
                        </a:spcAft>
                      </a:pPr>
                      <a:r>
                        <a:rPr lang="es-ES" sz="1100">
                          <a:effectLst/>
                        </a:rPr>
                        <a:t>X Alta/Esencial</a:t>
                      </a:r>
                      <a:endParaRPr lang="en-US" sz="1100">
                        <a:effectLst/>
                        <a:latin typeface="Arial" panose="020B0604020202020204" pitchFamily="34" charset="0"/>
                        <a:ea typeface="Arial" panose="020B0604020202020204" pitchFamily="34" charset="0"/>
                      </a:endParaRPr>
                    </a:p>
                  </a:txBody>
                  <a:tcPr marL="8174" marR="8174" marT="0" marB="3474"/>
                </a:tc>
                <a:tc>
                  <a:txBody>
                    <a:bodyPr/>
                    <a:lstStyle/>
                    <a:p>
                      <a:pPr>
                        <a:spcAft>
                          <a:spcPts val="0"/>
                        </a:spcAft>
                      </a:pPr>
                      <a:r>
                        <a:rPr lang="es-ES" sz="1100">
                          <a:effectLst/>
                        </a:rPr>
                        <a:t>☐ Media/Deseado</a:t>
                      </a:r>
                      <a:endParaRPr lang="en-US" sz="1100">
                        <a:effectLst/>
                        <a:latin typeface="Arial" panose="020B0604020202020204" pitchFamily="34" charset="0"/>
                        <a:ea typeface="Arial" panose="020B0604020202020204" pitchFamily="34" charset="0"/>
                      </a:endParaRPr>
                    </a:p>
                  </a:txBody>
                  <a:tcPr marL="14305" marR="14305" marT="0" marB="0"/>
                </a:tc>
                <a:tc gridSpan="2">
                  <a:txBody>
                    <a:bodyPr/>
                    <a:lstStyle/>
                    <a:p>
                      <a:pPr>
                        <a:spcAft>
                          <a:spcPts val="0"/>
                        </a:spcAft>
                      </a:pPr>
                      <a:r>
                        <a:rPr lang="es-ES" sz="1100">
                          <a:effectLst/>
                        </a:rPr>
                        <a:t>☐ Baja/ Opcional</a:t>
                      </a:r>
                      <a:endParaRPr lang="en-US" sz="1100">
                        <a:effectLst/>
                        <a:latin typeface="Arial" panose="020B0604020202020204" pitchFamily="34" charset="0"/>
                        <a:ea typeface="Arial" panose="020B0604020202020204" pitchFamily="34" charset="0"/>
                      </a:endParaRPr>
                    </a:p>
                  </a:txBody>
                  <a:tcPr marL="14305" marR="14305" marT="0" marB="0"/>
                </a:tc>
                <a:tc hMerge="1">
                  <a:txBody>
                    <a:bodyPr/>
                    <a:lstStyle/>
                    <a:p>
                      <a:endParaRPr lang="en-US"/>
                    </a:p>
                  </a:txBody>
                  <a:tcPr/>
                </a:tc>
                <a:extLst>
                  <a:ext uri="{0D108BD9-81ED-4DB2-BD59-A6C34878D82A}">
                    <a16:rowId xmlns:a16="http://schemas.microsoft.com/office/drawing/2014/main" val="3162739322"/>
                  </a:ext>
                </a:extLst>
              </a:tr>
              <a:tr h="878125">
                <a:tc>
                  <a:txBody>
                    <a:bodyPr/>
                    <a:lstStyle/>
                    <a:p>
                      <a:pPr>
                        <a:spcAft>
                          <a:spcPts val="0"/>
                        </a:spcAft>
                      </a:pPr>
                      <a:r>
                        <a:rPr lang="es-ES" sz="1100">
                          <a:effectLst/>
                        </a:rPr>
                        <a:t>Descripción del requisito</a:t>
                      </a:r>
                      <a:endParaRPr lang="en-US" sz="1100">
                        <a:effectLst/>
                        <a:latin typeface="Arial" panose="020B0604020202020204" pitchFamily="34" charset="0"/>
                        <a:ea typeface="Arial" panose="020B0604020202020204" pitchFamily="34" charset="0"/>
                      </a:endParaRPr>
                    </a:p>
                  </a:txBody>
                  <a:tcPr marL="8174" marR="8174" marT="0" marB="3474"/>
                </a:tc>
                <a:tc gridSpan="3">
                  <a:txBody>
                    <a:bodyPr/>
                    <a:lstStyle/>
                    <a:p>
                      <a:pPr>
                        <a:spcAft>
                          <a:spcPts val="0"/>
                        </a:spcAft>
                      </a:pPr>
                      <a:r>
                        <a:rPr lang="es-ES" sz="1100" dirty="0">
                          <a:effectLst/>
                        </a:rPr>
                        <a:t>para garantizar la integridad y precisión de la información sobre el inventario de productos en nuestra plataforma de tienda en línea. Esta funcionalidad tiene como objetivo principal verificar la disponibilidad real de un producto en el stock antes de permitir su compra</a:t>
                      </a:r>
                      <a:endParaRPr lang="en-US" sz="1100" dirty="0">
                        <a:effectLst/>
                        <a:latin typeface="Arial" panose="020B0604020202020204" pitchFamily="34" charset="0"/>
                        <a:ea typeface="Arial" panose="020B0604020202020204" pitchFamily="34" charset="0"/>
                      </a:endParaRPr>
                    </a:p>
                  </a:txBody>
                  <a:tcPr marL="8174" marR="8174" marT="0" marB="3474"/>
                </a:tc>
                <a:tc hMerge="1">
                  <a:txBody>
                    <a:bodyPr/>
                    <a:lstStyle/>
                    <a:p>
                      <a:endParaRPr lang="en-US"/>
                    </a:p>
                  </a:txBody>
                  <a:tcPr/>
                </a:tc>
                <a:tc hMerge="1">
                  <a:txBody>
                    <a:bodyPr/>
                    <a:lstStyle/>
                    <a:p>
                      <a:endParaRPr lang="en-US"/>
                    </a:p>
                  </a:txBody>
                  <a:tcPr/>
                </a:tc>
                <a:tc>
                  <a:txBody>
                    <a:bodyPr/>
                    <a:lstStyle/>
                    <a:p>
                      <a:pPr>
                        <a:spcAft>
                          <a:spcPts val="0"/>
                        </a:spcAft>
                      </a:pPr>
                      <a:r>
                        <a:rPr lang="en-US" sz="1100">
                          <a:effectLst/>
                        </a:rPr>
                        <a:t> </a:t>
                      </a:r>
                      <a:endParaRPr lang="en-US" sz="1100">
                        <a:effectLst/>
                        <a:latin typeface="Arial" panose="020B0604020202020204" pitchFamily="34" charset="0"/>
                        <a:ea typeface="Arial" panose="020B0604020202020204" pitchFamily="34" charset="0"/>
                      </a:endParaRPr>
                    </a:p>
                  </a:txBody>
                  <a:tcPr marL="0" marR="0" marT="0" marB="0" anchor="ctr"/>
                </a:tc>
                <a:extLst>
                  <a:ext uri="{0D108BD9-81ED-4DB2-BD59-A6C34878D82A}">
                    <a16:rowId xmlns:a16="http://schemas.microsoft.com/office/drawing/2014/main" val="1941191427"/>
                  </a:ext>
                </a:extLst>
              </a:tr>
              <a:tr h="175531">
                <a:tc>
                  <a:txBody>
                    <a:bodyPr/>
                    <a:lstStyle/>
                    <a:p>
                      <a:pPr>
                        <a:spcAft>
                          <a:spcPts val="0"/>
                        </a:spcAft>
                      </a:pPr>
                      <a:r>
                        <a:rPr lang="es-ES" sz="1100">
                          <a:effectLst/>
                        </a:rPr>
                        <a:t>Número de requisito</a:t>
                      </a:r>
                      <a:endParaRPr lang="en-US" sz="1100">
                        <a:effectLst/>
                        <a:latin typeface="Arial" panose="020B0604020202020204" pitchFamily="34" charset="0"/>
                        <a:ea typeface="Arial" panose="020B0604020202020204" pitchFamily="34" charset="0"/>
                      </a:endParaRPr>
                    </a:p>
                  </a:txBody>
                  <a:tcPr marL="8174" marR="8174" marT="0" marB="3474"/>
                </a:tc>
                <a:tc gridSpan="3">
                  <a:txBody>
                    <a:bodyPr/>
                    <a:lstStyle/>
                    <a:p>
                      <a:pPr>
                        <a:spcAft>
                          <a:spcPts val="0"/>
                        </a:spcAft>
                      </a:pPr>
                      <a:r>
                        <a:rPr lang="es-ES" sz="1100" dirty="0">
                          <a:effectLst/>
                        </a:rPr>
                        <a:t>RF 23</a:t>
                      </a:r>
                      <a:endParaRPr lang="en-US" sz="1100" dirty="0">
                        <a:effectLst/>
                        <a:latin typeface="Arial" panose="020B0604020202020204" pitchFamily="34" charset="0"/>
                        <a:ea typeface="Arial" panose="020B0604020202020204" pitchFamily="34" charset="0"/>
                      </a:endParaRPr>
                    </a:p>
                  </a:txBody>
                  <a:tcPr marL="8174" marR="8174" marT="0" marB="3474"/>
                </a:tc>
                <a:tc hMerge="1">
                  <a:txBody>
                    <a:bodyPr/>
                    <a:lstStyle/>
                    <a:p>
                      <a:endParaRPr lang="en-US"/>
                    </a:p>
                  </a:txBody>
                  <a:tcPr/>
                </a:tc>
                <a:tc hMerge="1">
                  <a:txBody>
                    <a:bodyPr/>
                    <a:lstStyle/>
                    <a:p>
                      <a:endParaRPr lang="en-US"/>
                    </a:p>
                  </a:txBody>
                  <a:tcPr/>
                </a:tc>
                <a:tc>
                  <a:txBody>
                    <a:bodyPr/>
                    <a:lstStyle/>
                    <a:p>
                      <a:pPr>
                        <a:spcAft>
                          <a:spcPts val="0"/>
                        </a:spcAft>
                      </a:pPr>
                      <a:r>
                        <a:rPr lang="en-US" sz="1100">
                          <a:effectLst/>
                        </a:rPr>
                        <a:t> </a:t>
                      </a:r>
                      <a:endParaRPr lang="en-US" sz="1100">
                        <a:effectLst/>
                        <a:latin typeface="Arial" panose="020B0604020202020204" pitchFamily="34" charset="0"/>
                        <a:ea typeface="Arial" panose="020B0604020202020204" pitchFamily="34" charset="0"/>
                      </a:endParaRPr>
                    </a:p>
                  </a:txBody>
                  <a:tcPr marL="0" marR="0" marT="0" marB="0" anchor="ctr"/>
                </a:tc>
                <a:extLst>
                  <a:ext uri="{0D108BD9-81ED-4DB2-BD59-A6C34878D82A}">
                    <a16:rowId xmlns:a16="http://schemas.microsoft.com/office/drawing/2014/main" val="3285364675"/>
                  </a:ext>
                </a:extLst>
              </a:tr>
              <a:tr h="175531">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8174" marR="8174" marT="0" marB="3474"/>
                </a:tc>
                <a:tc gridSpan="3">
                  <a:txBody>
                    <a:bodyPr/>
                    <a:lstStyle/>
                    <a:p>
                      <a:pPr>
                        <a:spcAft>
                          <a:spcPts val="0"/>
                        </a:spcAft>
                      </a:pPr>
                      <a:r>
                        <a:rPr lang="es-ES" sz="1100">
                          <a:effectLst/>
                        </a:rPr>
                        <a:t>Actualizar cantidades en Inventario</a:t>
                      </a:r>
                      <a:endParaRPr lang="en-US" sz="1100">
                        <a:effectLst/>
                        <a:latin typeface="Arial" panose="020B0604020202020204" pitchFamily="34" charset="0"/>
                        <a:ea typeface="Arial" panose="020B0604020202020204" pitchFamily="34" charset="0"/>
                      </a:endParaRPr>
                    </a:p>
                  </a:txBody>
                  <a:tcPr marL="8174" marR="8174" marT="0" marB="3474"/>
                </a:tc>
                <a:tc hMerge="1">
                  <a:txBody>
                    <a:bodyPr/>
                    <a:lstStyle/>
                    <a:p>
                      <a:endParaRPr lang="en-US"/>
                    </a:p>
                  </a:txBody>
                  <a:tcPr/>
                </a:tc>
                <a:tc hMerge="1">
                  <a:txBody>
                    <a:bodyPr/>
                    <a:lstStyle/>
                    <a:p>
                      <a:endParaRPr lang="en-US"/>
                    </a:p>
                  </a:txBody>
                  <a:tcPr/>
                </a:tc>
                <a:tc>
                  <a:txBody>
                    <a:bodyPr/>
                    <a:lstStyle/>
                    <a:p>
                      <a:pPr>
                        <a:spcAft>
                          <a:spcPts val="0"/>
                        </a:spcAft>
                      </a:pPr>
                      <a:r>
                        <a:rPr lang="en-US" sz="1100">
                          <a:effectLst/>
                        </a:rPr>
                        <a:t> </a:t>
                      </a:r>
                      <a:endParaRPr lang="en-US" sz="1100">
                        <a:effectLst/>
                        <a:latin typeface="Arial" panose="020B0604020202020204" pitchFamily="34" charset="0"/>
                        <a:ea typeface="Arial" panose="020B0604020202020204" pitchFamily="34" charset="0"/>
                      </a:endParaRPr>
                    </a:p>
                  </a:txBody>
                  <a:tcPr marL="0" marR="0" marT="0" marB="0" anchor="ctr"/>
                </a:tc>
                <a:extLst>
                  <a:ext uri="{0D108BD9-81ED-4DB2-BD59-A6C34878D82A}">
                    <a16:rowId xmlns:a16="http://schemas.microsoft.com/office/drawing/2014/main" val="1694858294"/>
                  </a:ext>
                </a:extLst>
              </a:tr>
              <a:tr h="175531">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8174" marR="8174" marT="0" marB="3474"/>
                </a:tc>
                <a:tc>
                  <a:txBody>
                    <a:bodyPr/>
                    <a:lstStyle/>
                    <a:p>
                      <a:pPr>
                        <a:spcAft>
                          <a:spcPts val="0"/>
                        </a:spcAft>
                      </a:pPr>
                      <a:r>
                        <a:rPr lang="es-ES" sz="1100">
                          <a:effectLst/>
                        </a:rPr>
                        <a:t>X Requisito</a:t>
                      </a:r>
                      <a:endParaRPr lang="en-US" sz="1100">
                        <a:effectLst/>
                        <a:latin typeface="Arial" panose="020B0604020202020204" pitchFamily="34" charset="0"/>
                        <a:ea typeface="Arial" panose="020B0604020202020204" pitchFamily="34" charset="0"/>
                      </a:endParaRPr>
                    </a:p>
                  </a:txBody>
                  <a:tcPr marL="8174" marR="8174" marT="0" marB="3474"/>
                </a:tc>
                <a:tc>
                  <a:txBody>
                    <a:bodyPr/>
                    <a:lstStyle/>
                    <a:p>
                      <a:pPr>
                        <a:spcAft>
                          <a:spcPts val="0"/>
                        </a:spcAft>
                      </a:pPr>
                      <a:r>
                        <a:rPr lang="es-ES" sz="1100">
                          <a:effectLst/>
                        </a:rPr>
                        <a:t>☐ Restricción</a:t>
                      </a:r>
                      <a:endParaRPr lang="en-US" sz="1100">
                        <a:effectLst/>
                        <a:latin typeface="Arial" panose="020B0604020202020204" pitchFamily="34" charset="0"/>
                        <a:ea typeface="Arial" panose="020B0604020202020204" pitchFamily="34" charset="0"/>
                      </a:endParaRPr>
                    </a:p>
                  </a:txBody>
                  <a:tcPr marL="14305" marR="14305" marT="0" marB="0"/>
                </a:tc>
                <a:tc gridSpan="2">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14305" marR="14305" marT="0" marB="0"/>
                </a:tc>
                <a:tc hMerge="1">
                  <a:txBody>
                    <a:bodyPr/>
                    <a:lstStyle/>
                    <a:p>
                      <a:endParaRPr lang="en-US"/>
                    </a:p>
                  </a:txBody>
                  <a:tcPr/>
                </a:tc>
                <a:extLst>
                  <a:ext uri="{0D108BD9-81ED-4DB2-BD59-A6C34878D82A}">
                    <a16:rowId xmlns:a16="http://schemas.microsoft.com/office/drawing/2014/main" val="695725941"/>
                  </a:ext>
                </a:extLst>
              </a:tr>
              <a:tr h="175531">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8174" marR="8174" marT="0" marB="3474"/>
                </a:tc>
                <a:tc gridSpan="3">
                  <a:txBody>
                    <a:bodyPr/>
                    <a:lstStyle/>
                    <a:p>
                      <a:pPr>
                        <a:spcAft>
                          <a:spcPts val="0"/>
                        </a:spcAft>
                      </a:pPr>
                      <a:r>
                        <a:rPr lang="es-ES" sz="1100">
                          <a:effectLst/>
                        </a:rPr>
                        <a:t>Documento del proyecto</a:t>
                      </a:r>
                      <a:endParaRPr lang="en-US" sz="1100">
                        <a:effectLst/>
                        <a:latin typeface="Arial" panose="020B0604020202020204" pitchFamily="34" charset="0"/>
                        <a:ea typeface="Arial" panose="020B0604020202020204" pitchFamily="34" charset="0"/>
                      </a:endParaRPr>
                    </a:p>
                  </a:txBody>
                  <a:tcPr marL="8174" marR="8174" marT="0" marB="3474"/>
                </a:tc>
                <a:tc hMerge="1">
                  <a:txBody>
                    <a:bodyPr/>
                    <a:lstStyle/>
                    <a:p>
                      <a:endParaRPr lang="en-US"/>
                    </a:p>
                  </a:txBody>
                  <a:tcPr/>
                </a:tc>
                <a:tc hMerge="1">
                  <a:txBody>
                    <a:bodyPr/>
                    <a:lstStyle/>
                    <a:p>
                      <a:endParaRPr lang="en-US"/>
                    </a:p>
                  </a:txBody>
                  <a:tcPr/>
                </a:tc>
                <a:tc>
                  <a:txBody>
                    <a:bodyPr/>
                    <a:lstStyle/>
                    <a:p>
                      <a:pPr>
                        <a:spcAft>
                          <a:spcPts val="0"/>
                        </a:spcAft>
                      </a:pPr>
                      <a:r>
                        <a:rPr lang="en-US" sz="1100">
                          <a:effectLst/>
                        </a:rPr>
                        <a:t> </a:t>
                      </a:r>
                      <a:endParaRPr lang="en-US" sz="1100">
                        <a:effectLst/>
                        <a:latin typeface="Arial" panose="020B0604020202020204" pitchFamily="34" charset="0"/>
                        <a:ea typeface="Arial" panose="020B0604020202020204" pitchFamily="34" charset="0"/>
                      </a:endParaRPr>
                    </a:p>
                  </a:txBody>
                  <a:tcPr marL="0" marR="0" marT="0" marB="0" anchor="ctr"/>
                </a:tc>
                <a:extLst>
                  <a:ext uri="{0D108BD9-81ED-4DB2-BD59-A6C34878D82A}">
                    <a16:rowId xmlns:a16="http://schemas.microsoft.com/office/drawing/2014/main" val="1371611026"/>
                  </a:ext>
                </a:extLst>
              </a:tr>
              <a:tr h="175531">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8174" marR="8174" marT="0" marB="3474"/>
                </a:tc>
                <a:tc>
                  <a:txBody>
                    <a:bodyPr/>
                    <a:lstStyle/>
                    <a:p>
                      <a:pPr>
                        <a:spcAft>
                          <a:spcPts val="0"/>
                        </a:spcAft>
                      </a:pPr>
                      <a:r>
                        <a:rPr lang="es-ES" sz="1100">
                          <a:effectLst/>
                        </a:rPr>
                        <a:t>X Alta/Esencial</a:t>
                      </a:r>
                      <a:endParaRPr lang="en-US" sz="1100">
                        <a:effectLst/>
                        <a:latin typeface="Arial" panose="020B0604020202020204" pitchFamily="34" charset="0"/>
                        <a:ea typeface="Arial" panose="020B0604020202020204" pitchFamily="34" charset="0"/>
                      </a:endParaRPr>
                    </a:p>
                  </a:txBody>
                  <a:tcPr marL="8174" marR="8174" marT="0" marB="3474"/>
                </a:tc>
                <a:tc>
                  <a:txBody>
                    <a:bodyPr/>
                    <a:lstStyle/>
                    <a:p>
                      <a:pPr>
                        <a:spcAft>
                          <a:spcPts val="0"/>
                        </a:spcAft>
                      </a:pPr>
                      <a:r>
                        <a:rPr lang="es-ES" sz="1100">
                          <a:effectLst/>
                        </a:rPr>
                        <a:t>☐ Media/Deseado</a:t>
                      </a:r>
                      <a:endParaRPr lang="en-US" sz="1100">
                        <a:effectLst/>
                        <a:latin typeface="Arial" panose="020B0604020202020204" pitchFamily="34" charset="0"/>
                        <a:ea typeface="Arial" panose="020B0604020202020204" pitchFamily="34" charset="0"/>
                      </a:endParaRPr>
                    </a:p>
                  </a:txBody>
                  <a:tcPr marL="14305" marR="14305" marT="0" marB="0"/>
                </a:tc>
                <a:tc gridSpan="2">
                  <a:txBody>
                    <a:bodyPr/>
                    <a:lstStyle/>
                    <a:p>
                      <a:pPr>
                        <a:spcAft>
                          <a:spcPts val="0"/>
                        </a:spcAft>
                      </a:pPr>
                      <a:r>
                        <a:rPr lang="es-ES" sz="1100">
                          <a:effectLst/>
                        </a:rPr>
                        <a:t>☐ Baja/ Opcional</a:t>
                      </a:r>
                      <a:endParaRPr lang="en-US" sz="1100">
                        <a:effectLst/>
                        <a:latin typeface="Arial" panose="020B0604020202020204" pitchFamily="34" charset="0"/>
                        <a:ea typeface="Arial" panose="020B0604020202020204" pitchFamily="34" charset="0"/>
                      </a:endParaRPr>
                    </a:p>
                  </a:txBody>
                  <a:tcPr marL="14305" marR="14305" marT="0" marB="0"/>
                </a:tc>
                <a:tc hMerge="1">
                  <a:txBody>
                    <a:bodyPr/>
                    <a:lstStyle/>
                    <a:p>
                      <a:endParaRPr lang="en-US"/>
                    </a:p>
                  </a:txBody>
                  <a:tcPr/>
                </a:tc>
                <a:extLst>
                  <a:ext uri="{0D108BD9-81ED-4DB2-BD59-A6C34878D82A}">
                    <a16:rowId xmlns:a16="http://schemas.microsoft.com/office/drawing/2014/main" val="2053755406"/>
                  </a:ext>
                </a:extLst>
              </a:tr>
              <a:tr h="878125">
                <a:tc>
                  <a:txBody>
                    <a:bodyPr/>
                    <a:lstStyle/>
                    <a:p>
                      <a:pPr>
                        <a:spcAft>
                          <a:spcPts val="0"/>
                        </a:spcAft>
                      </a:pPr>
                      <a:r>
                        <a:rPr lang="es-ES" sz="1100">
                          <a:effectLst/>
                        </a:rPr>
                        <a:t>Descripción del requisito</a:t>
                      </a:r>
                      <a:endParaRPr lang="en-US" sz="1100">
                        <a:effectLst/>
                        <a:latin typeface="Arial" panose="020B0604020202020204" pitchFamily="34" charset="0"/>
                        <a:ea typeface="Arial" panose="020B0604020202020204" pitchFamily="34" charset="0"/>
                      </a:endParaRPr>
                    </a:p>
                  </a:txBody>
                  <a:tcPr marL="8174" marR="8174" marT="0" marB="3474"/>
                </a:tc>
                <a:tc gridSpan="3">
                  <a:txBody>
                    <a:bodyPr/>
                    <a:lstStyle/>
                    <a:p>
                      <a:pPr>
                        <a:spcAft>
                          <a:spcPts val="0"/>
                        </a:spcAft>
                      </a:pPr>
                      <a:r>
                        <a:rPr lang="es-ES" sz="1100">
                          <a:effectLst/>
                        </a:rPr>
                        <a:t>para mantener la precisión y la integridad de la información del inventario en nuestra plataforma de tienda en línea. Esta funcionalidad permite a los administradores y usuarios autorizados ajustar las cantidades de productos disponibles en el inventario</a:t>
                      </a:r>
                      <a:endParaRPr lang="en-US" sz="1100">
                        <a:effectLst/>
                        <a:latin typeface="Arial" panose="020B0604020202020204" pitchFamily="34" charset="0"/>
                        <a:ea typeface="Arial" panose="020B0604020202020204" pitchFamily="34" charset="0"/>
                      </a:endParaRPr>
                    </a:p>
                  </a:txBody>
                  <a:tcPr marL="8174" marR="8174" marT="0" marB="3474"/>
                </a:tc>
                <a:tc hMerge="1">
                  <a:txBody>
                    <a:bodyPr/>
                    <a:lstStyle/>
                    <a:p>
                      <a:endParaRPr lang="en-US"/>
                    </a:p>
                  </a:txBody>
                  <a:tcPr/>
                </a:tc>
                <a:tc hMerge="1">
                  <a:txBody>
                    <a:bodyPr/>
                    <a:lstStyle/>
                    <a:p>
                      <a:endParaRPr lang="en-US"/>
                    </a:p>
                  </a:txBody>
                  <a:tcPr/>
                </a:tc>
                <a:tc>
                  <a:txBody>
                    <a:bodyPr/>
                    <a:lstStyle/>
                    <a:p>
                      <a:pPr>
                        <a:spcAft>
                          <a:spcPts val="0"/>
                        </a:spcAft>
                      </a:pPr>
                      <a:r>
                        <a:rPr lang="en-US" sz="1100" dirty="0">
                          <a:effectLst/>
                        </a:rPr>
                        <a:t> </a:t>
                      </a:r>
                      <a:endParaRPr lang="en-US" sz="1100" dirty="0">
                        <a:effectLst/>
                        <a:latin typeface="Arial" panose="020B0604020202020204" pitchFamily="34" charset="0"/>
                        <a:ea typeface="Arial" panose="020B0604020202020204" pitchFamily="34" charset="0"/>
                      </a:endParaRPr>
                    </a:p>
                  </a:txBody>
                  <a:tcPr marL="0" marR="0" marT="0" marB="0" anchor="ctr"/>
                </a:tc>
                <a:extLst>
                  <a:ext uri="{0D108BD9-81ED-4DB2-BD59-A6C34878D82A}">
                    <a16:rowId xmlns:a16="http://schemas.microsoft.com/office/drawing/2014/main" val="1099661822"/>
                  </a:ext>
                </a:extLst>
              </a:tr>
            </a:tbl>
          </a:graphicData>
        </a:graphic>
      </p:graphicFrame>
    </p:spTree>
    <p:extLst>
      <p:ext uri="{BB962C8B-B14F-4D97-AF65-F5344CB8AC3E}">
        <p14:creationId xmlns:p14="http://schemas.microsoft.com/office/powerpoint/2010/main" val="14891748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pic>
        <p:nvPicPr>
          <p:cNvPr id="100" name="Google Shape;100;p5"/>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01" name="Google Shape;101;p5"/>
          <p:cNvSpPr txBox="1">
            <a:spLocks noGrp="1"/>
          </p:cNvSpPr>
          <p:nvPr>
            <p:ph type="title"/>
          </p:nvPr>
        </p:nvSpPr>
        <p:spPr>
          <a:xfrm>
            <a:off x="143692" y="365251"/>
            <a:ext cx="7694022" cy="381500"/>
          </a:xfrm>
          <a:prstGeom prst="rect">
            <a:avLst/>
          </a:prstGeom>
          <a:noFill/>
          <a:ln>
            <a:noFill/>
          </a:ln>
        </p:spPr>
        <p:txBody>
          <a:bodyPr spcFirstLastPara="1" wrap="square" lIns="0" tIns="12050" rIns="0" bIns="0" anchor="t" anchorCtr="0">
            <a:spAutoFit/>
          </a:bodyPr>
          <a:lstStyle/>
          <a:p>
            <a:pPr marL="12700" lvl="0"/>
            <a:r>
              <a:rPr lang="es-ES" sz="2400" b="1" dirty="0"/>
              <a:t>Requerimientos </a:t>
            </a:r>
            <a:r>
              <a:rPr lang="es-ES" sz="2400" b="1" dirty="0" smtClean="0"/>
              <a:t>no funcionales</a:t>
            </a:r>
            <a:endParaRPr lang="es-ES" sz="2400" b="1" dirty="0"/>
          </a:p>
        </p:txBody>
      </p:sp>
      <p:sp>
        <p:nvSpPr>
          <p:cNvPr id="102" name="Google Shape;102;p5"/>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5"/>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04" name="Google Shape;104;p5"/>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5"/>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07" name="Google Shape;107;p5"/>
          <p:cNvPicPr preferRelativeResize="0"/>
          <p:nvPr/>
        </p:nvPicPr>
        <p:blipFill rotWithShape="1">
          <a:blip r:embed="rId4">
            <a:alphaModFix/>
          </a:blip>
          <a:srcRect/>
          <a:stretch/>
        </p:blipFill>
        <p:spPr>
          <a:xfrm>
            <a:off x="8694166" y="513842"/>
            <a:ext cx="1080770" cy="535177"/>
          </a:xfrm>
          <a:prstGeom prst="rect">
            <a:avLst/>
          </a:prstGeom>
          <a:noFill/>
          <a:ln>
            <a:noFill/>
          </a:ln>
        </p:spPr>
      </p:pic>
      <p:pic>
        <p:nvPicPr>
          <p:cNvPr id="108" name="Google Shape;108;p5"/>
          <p:cNvPicPr preferRelativeResize="0"/>
          <p:nvPr/>
        </p:nvPicPr>
        <p:blipFill rotWithShape="1">
          <a:blip r:embed="rId5">
            <a:alphaModFix/>
          </a:blip>
          <a:srcRect/>
          <a:stretch/>
        </p:blipFill>
        <p:spPr>
          <a:xfrm>
            <a:off x="9809243" y="508634"/>
            <a:ext cx="1080135" cy="541909"/>
          </a:xfrm>
          <a:prstGeom prst="rect">
            <a:avLst/>
          </a:prstGeom>
          <a:noFill/>
          <a:ln>
            <a:noFill/>
          </a:ln>
        </p:spPr>
      </p:pic>
      <p:graphicFrame>
        <p:nvGraphicFramePr>
          <p:cNvPr id="10" name="Tabla 9"/>
          <p:cNvGraphicFramePr>
            <a:graphicFrameLocks noGrp="1"/>
          </p:cNvGraphicFramePr>
          <p:nvPr>
            <p:extLst>
              <p:ext uri="{D42A27DB-BD31-4B8C-83A1-F6EECF244321}">
                <p14:modId xmlns:p14="http://schemas.microsoft.com/office/powerpoint/2010/main" val="1182846727"/>
              </p:ext>
            </p:extLst>
          </p:nvPr>
        </p:nvGraphicFramePr>
        <p:xfrm>
          <a:off x="522514" y="1564384"/>
          <a:ext cx="11487516" cy="4549774"/>
        </p:xfrm>
        <a:graphic>
          <a:graphicData uri="http://schemas.openxmlformats.org/drawingml/2006/table">
            <a:tbl>
              <a:tblPr firstRow="1" bandRow="1">
                <a:tableStyleId>{073A0DAA-6AF3-43AB-8588-CEC1D06C72B9}</a:tableStyleId>
              </a:tblPr>
              <a:tblGrid>
                <a:gridCol w="11487516">
                  <a:extLst>
                    <a:ext uri="{9D8B030D-6E8A-4147-A177-3AD203B41FA5}">
                      <a16:colId xmlns:a16="http://schemas.microsoft.com/office/drawing/2014/main" val="214151359"/>
                    </a:ext>
                  </a:extLst>
                </a:gridCol>
              </a:tblGrid>
              <a:tr h="456698">
                <a:tc>
                  <a:txBody>
                    <a:bodyPr/>
                    <a:lstStyle/>
                    <a:p>
                      <a:r>
                        <a:rPr lang="es-CO" dirty="0" smtClean="0"/>
                        <a:t>Requerimientos</a:t>
                      </a:r>
                      <a:r>
                        <a:rPr lang="es-CO" baseline="0" dirty="0" smtClean="0"/>
                        <a:t> no funcionales</a:t>
                      </a:r>
                      <a:endParaRPr lang="en-US" dirty="0"/>
                    </a:p>
                  </a:txBody>
                  <a:tcPr/>
                </a:tc>
                <a:extLst>
                  <a:ext uri="{0D108BD9-81ED-4DB2-BD59-A6C34878D82A}">
                    <a16:rowId xmlns:a16="http://schemas.microsoft.com/office/drawing/2014/main" val="1819495783"/>
                  </a:ext>
                </a:extLst>
              </a:tr>
              <a:tr h="308518">
                <a:tc>
                  <a:txBody>
                    <a:bodyPr/>
                    <a:lstStyle/>
                    <a:p>
                      <a:pPr marL="34290">
                        <a:lnSpc>
                          <a:spcPct val="107000"/>
                        </a:lnSpc>
                        <a:spcAft>
                          <a:spcPts val="0"/>
                        </a:spcAft>
                      </a:pPr>
                      <a:r>
                        <a:rPr lang="es-ES" sz="1200" b="1" dirty="0">
                          <a:effectLst/>
                        </a:rPr>
                        <a:t>RNF 1 </a:t>
                      </a:r>
                      <a:r>
                        <a:rPr lang="es-ES" sz="1200" dirty="0">
                          <a:effectLst/>
                        </a:rPr>
                        <a:t>Rendimiento: el sistema debe ser capaz de manejar grandes volúmenes de transacciones de ventas y compras de forma rápida y eficiente.</a:t>
                      </a:r>
                      <a:endParaRPr lang="en-US" sz="1200" dirty="0">
                        <a:effectLst/>
                        <a:latin typeface="Arial" panose="020B0604020202020204" pitchFamily="34" charset="0"/>
                        <a:ea typeface="Arial" panose="020B0604020202020204" pitchFamily="34" charset="0"/>
                      </a:endParaRPr>
                    </a:p>
                  </a:txBody>
                  <a:tcPr marL="44450" marR="44450" marT="0" marB="0"/>
                </a:tc>
                <a:extLst>
                  <a:ext uri="{0D108BD9-81ED-4DB2-BD59-A6C34878D82A}">
                    <a16:rowId xmlns:a16="http://schemas.microsoft.com/office/drawing/2014/main" val="692893784"/>
                  </a:ext>
                </a:extLst>
              </a:tr>
              <a:tr h="347268">
                <a:tc>
                  <a:txBody>
                    <a:bodyPr/>
                    <a:lstStyle/>
                    <a:p>
                      <a:pPr>
                        <a:lnSpc>
                          <a:spcPct val="107000"/>
                        </a:lnSpc>
                        <a:spcAft>
                          <a:spcPts val="0"/>
                        </a:spcAft>
                      </a:pPr>
                      <a:r>
                        <a:rPr lang="es-ES" sz="1200" b="1" dirty="0">
                          <a:effectLst/>
                        </a:rPr>
                        <a:t>RNF 2 </a:t>
                      </a:r>
                      <a:r>
                        <a:rPr lang="es-ES" sz="1200" dirty="0">
                          <a:effectLst/>
                        </a:rPr>
                        <a:t>Fiabilidad: el sistema debe ser confiable y estar disponible en todo momento, sin interrupciones, errores o fallas que puedan afectar la continuidad del negocio.</a:t>
                      </a:r>
                      <a:endParaRPr lang="en-US" sz="1200" dirty="0">
                        <a:effectLst/>
                        <a:latin typeface="Arial" panose="020B0604020202020204" pitchFamily="34" charset="0"/>
                        <a:ea typeface="Arial" panose="020B0604020202020204" pitchFamily="34" charset="0"/>
                      </a:endParaRPr>
                    </a:p>
                  </a:txBody>
                  <a:tcPr marL="44450" marR="44450" marT="0" marB="0"/>
                </a:tc>
                <a:extLst>
                  <a:ext uri="{0D108BD9-81ED-4DB2-BD59-A6C34878D82A}">
                    <a16:rowId xmlns:a16="http://schemas.microsoft.com/office/drawing/2014/main" val="895026026"/>
                  </a:ext>
                </a:extLst>
              </a:tr>
              <a:tr h="327254">
                <a:tc>
                  <a:txBody>
                    <a:bodyPr/>
                    <a:lstStyle/>
                    <a:p>
                      <a:pPr>
                        <a:lnSpc>
                          <a:spcPct val="107000"/>
                        </a:lnSpc>
                        <a:spcAft>
                          <a:spcPts val="0"/>
                        </a:spcAft>
                      </a:pPr>
                      <a:r>
                        <a:rPr lang="es-ES" sz="1200" b="1" dirty="0">
                          <a:effectLst/>
                        </a:rPr>
                        <a:t>RNF 3 </a:t>
                      </a:r>
                      <a:r>
                        <a:rPr lang="es-ES" sz="1200" dirty="0">
                          <a:effectLst/>
                        </a:rPr>
                        <a:t>Escalabilidad: el sistema debe ser capaz de manejar un aumento en el volumen de transacciones y usuarios sin afectar su rendimiento o funcionalidad.</a:t>
                      </a:r>
                      <a:endParaRPr lang="en-US" sz="1200" dirty="0">
                        <a:effectLst/>
                        <a:latin typeface="Arial" panose="020B0604020202020204" pitchFamily="34" charset="0"/>
                        <a:ea typeface="Arial" panose="020B0604020202020204" pitchFamily="34" charset="0"/>
                      </a:endParaRPr>
                    </a:p>
                  </a:txBody>
                  <a:tcPr marL="44450" marR="44450" marT="0" marB="0"/>
                </a:tc>
                <a:extLst>
                  <a:ext uri="{0D108BD9-81ED-4DB2-BD59-A6C34878D82A}">
                    <a16:rowId xmlns:a16="http://schemas.microsoft.com/office/drawing/2014/main" val="4056173834"/>
                  </a:ext>
                </a:extLst>
              </a:tr>
              <a:tr h="361794">
                <a:tc>
                  <a:txBody>
                    <a:bodyPr/>
                    <a:lstStyle/>
                    <a:p>
                      <a:pPr>
                        <a:lnSpc>
                          <a:spcPct val="107000"/>
                        </a:lnSpc>
                        <a:spcAft>
                          <a:spcPts val="0"/>
                        </a:spcAft>
                      </a:pPr>
                      <a:r>
                        <a:rPr lang="es-ES" sz="1200" b="1" dirty="0">
                          <a:effectLst/>
                        </a:rPr>
                        <a:t>RNF 4 </a:t>
                      </a:r>
                      <a:r>
                        <a:rPr lang="es-ES" sz="1200" dirty="0">
                          <a:effectLst/>
                        </a:rPr>
                        <a:t>Flexibilidad: el sistema debe ser flexible y adaptable a las necesidades del negocio, con la capacidad de agregar nuevas características y funcionalidades a medida que sea necesario.</a:t>
                      </a:r>
                      <a:endParaRPr lang="en-US" sz="1200" dirty="0">
                        <a:effectLst/>
                        <a:latin typeface="Arial" panose="020B0604020202020204" pitchFamily="34" charset="0"/>
                        <a:ea typeface="Arial" panose="020B0604020202020204" pitchFamily="34" charset="0"/>
                      </a:endParaRPr>
                    </a:p>
                  </a:txBody>
                  <a:tcPr marL="44450" marR="44450" marT="0" marB="0"/>
                </a:tc>
                <a:extLst>
                  <a:ext uri="{0D108BD9-81ED-4DB2-BD59-A6C34878D82A}">
                    <a16:rowId xmlns:a16="http://schemas.microsoft.com/office/drawing/2014/main" val="419473854"/>
                  </a:ext>
                </a:extLst>
              </a:tr>
              <a:tr h="361794">
                <a:tc>
                  <a:txBody>
                    <a:bodyPr/>
                    <a:lstStyle/>
                    <a:p>
                      <a:pPr>
                        <a:lnSpc>
                          <a:spcPct val="107000"/>
                        </a:lnSpc>
                        <a:spcAft>
                          <a:spcPts val="0"/>
                        </a:spcAft>
                      </a:pPr>
                      <a:r>
                        <a:rPr lang="es-ES" sz="1200" b="1" dirty="0">
                          <a:effectLst/>
                        </a:rPr>
                        <a:t>RNF 5 </a:t>
                      </a:r>
                      <a:r>
                        <a:rPr lang="es-ES" sz="1200" dirty="0">
                          <a:effectLst/>
                        </a:rPr>
                        <a:t>Si el producto se llegara a acabar el usuario podría dejar la observación en el  </a:t>
                      </a:r>
                      <a:r>
                        <a:rPr lang="es-ES" sz="1200" dirty="0" smtClean="0">
                          <a:effectLst/>
                        </a:rPr>
                        <a:t>menú </a:t>
                      </a:r>
                      <a:r>
                        <a:rPr lang="es-ES" sz="1200" dirty="0">
                          <a:effectLst/>
                        </a:rPr>
                        <a:t>de contáctenos solicitando el producto para que la empresa reabastezca el producto </a:t>
                      </a:r>
                      <a:endParaRPr lang="en-US" sz="1200" dirty="0">
                        <a:effectLst/>
                        <a:latin typeface="Arial" panose="020B0604020202020204" pitchFamily="34" charset="0"/>
                        <a:ea typeface="Arial" panose="020B0604020202020204" pitchFamily="34" charset="0"/>
                      </a:endParaRPr>
                    </a:p>
                  </a:txBody>
                  <a:tcPr marL="44450" marR="44450" marT="0" marB="0"/>
                </a:tc>
                <a:extLst>
                  <a:ext uri="{0D108BD9-81ED-4DB2-BD59-A6C34878D82A}">
                    <a16:rowId xmlns:a16="http://schemas.microsoft.com/office/drawing/2014/main" val="1445457676"/>
                  </a:ext>
                </a:extLst>
              </a:tr>
              <a:tr h="361794">
                <a:tc>
                  <a:txBody>
                    <a:bodyPr/>
                    <a:lstStyle/>
                    <a:p>
                      <a:pPr>
                        <a:lnSpc>
                          <a:spcPct val="107000"/>
                        </a:lnSpc>
                        <a:spcAft>
                          <a:spcPts val="0"/>
                        </a:spcAft>
                      </a:pPr>
                      <a:r>
                        <a:rPr lang="es-ES" sz="1200" b="1" dirty="0" smtClean="0">
                          <a:effectLst/>
                        </a:rPr>
                        <a:t>RNF </a:t>
                      </a:r>
                      <a:r>
                        <a:rPr lang="es-ES" sz="1200" b="1" dirty="0">
                          <a:effectLst/>
                        </a:rPr>
                        <a:t>6 </a:t>
                      </a:r>
                      <a:r>
                        <a:rPr lang="es-ES" sz="1200" dirty="0">
                          <a:effectLst/>
                        </a:rPr>
                        <a:t>Si el producto salió averiado o no tiene la calidad por la cual la empresa es reconocida se puede dejar una nota en contáctenos por cualquiera de los canales y se le dará una respuesta en 3 días hábiles. </a:t>
                      </a:r>
                      <a:endParaRPr lang="en-US" sz="1200" dirty="0">
                        <a:effectLst/>
                        <a:latin typeface="Arial" panose="020B0604020202020204" pitchFamily="34" charset="0"/>
                        <a:ea typeface="Arial" panose="020B0604020202020204" pitchFamily="34" charset="0"/>
                      </a:endParaRPr>
                    </a:p>
                  </a:txBody>
                  <a:tcPr marL="44450" marR="44450" marT="0" marB="0"/>
                </a:tc>
                <a:extLst>
                  <a:ext uri="{0D108BD9-81ED-4DB2-BD59-A6C34878D82A}">
                    <a16:rowId xmlns:a16="http://schemas.microsoft.com/office/drawing/2014/main" val="841361166"/>
                  </a:ext>
                </a:extLst>
              </a:tr>
              <a:tr h="370895">
                <a:tc>
                  <a:txBody>
                    <a:bodyPr/>
                    <a:lstStyle/>
                    <a:p>
                      <a:pPr>
                        <a:lnSpc>
                          <a:spcPct val="107000"/>
                        </a:lnSpc>
                        <a:spcAft>
                          <a:spcPts val="0"/>
                        </a:spcAft>
                      </a:pPr>
                      <a:r>
                        <a:rPr lang="es-ES" sz="1200" b="1" dirty="0">
                          <a:effectLst/>
                        </a:rPr>
                        <a:t>RNF 7 </a:t>
                      </a:r>
                      <a:r>
                        <a:rPr lang="es-ES" sz="1200" dirty="0">
                          <a:effectLst/>
                        </a:rPr>
                        <a:t>Si el usuario tiene problemas con el ingreso ya sea porque se le olvido la contraseña o tiene problemas con el correo por el momento en la versión beta se requiere que el usuario notifique en la parte de contáctenos </a:t>
                      </a:r>
                      <a:endParaRPr lang="en-US" sz="1200" dirty="0">
                        <a:effectLst/>
                        <a:latin typeface="Arial" panose="020B0604020202020204" pitchFamily="34" charset="0"/>
                        <a:ea typeface="Arial" panose="020B0604020202020204" pitchFamily="34" charset="0"/>
                      </a:endParaRPr>
                    </a:p>
                  </a:txBody>
                  <a:tcPr marL="44450" marR="44450" marT="0" marB="0"/>
                </a:tc>
                <a:extLst>
                  <a:ext uri="{0D108BD9-81ED-4DB2-BD59-A6C34878D82A}">
                    <a16:rowId xmlns:a16="http://schemas.microsoft.com/office/drawing/2014/main" val="483945039"/>
                  </a:ext>
                </a:extLst>
              </a:tr>
              <a:tr h="457581">
                <a:tc>
                  <a:txBody>
                    <a:bodyPr/>
                    <a:lstStyle/>
                    <a:p>
                      <a:pPr>
                        <a:lnSpc>
                          <a:spcPct val="107000"/>
                        </a:lnSpc>
                        <a:spcAft>
                          <a:spcPts val="0"/>
                        </a:spcAft>
                      </a:pPr>
                      <a:r>
                        <a:rPr lang="es-ES" sz="1200" b="1" dirty="0">
                          <a:effectLst/>
                        </a:rPr>
                        <a:t>RNF 8 </a:t>
                      </a:r>
                      <a:r>
                        <a:rPr lang="es-ES" sz="1200" dirty="0">
                          <a:effectLst/>
                        </a:rPr>
                        <a:t>El usuario podrá pagar con varios métodos de pago si se le presenta algún problema con su pago se podrá dirigir a contáctenos y hacer el reclamo el cual se le dará respuesta en 5 días hábiles. </a:t>
                      </a:r>
                      <a:endParaRPr lang="en-US" sz="1200" dirty="0">
                        <a:effectLst/>
                        <a:latin typeface="Arial" panose="020B0604020202020204" pitchFamily="34" charset="0"/>
                        <a:ea typeface="Arial" panose="020B0604020202020204" pitchFamily="34" charset="0"/>
                      </a:endParaRPr>
                    </a:p>
                  </a:txBody>
                  <a:tcPr marL="44450" marR="44450" marT="0" marB="0"/>
                </a:tc>
                <a:extLst>
                  <a:ext uri="{0D108BD9-81ED-4DB2-BD59-A6C34878D82A}">
                    <a16:rowId xmlns:a16="http://schemas.microsoft.com/office/drawing/2014/main" val="2283879949"/>
                  </a:ext>
                </a:extLst>
              </a:tr>
              <a:tr h="361794">
                <a:tc>
                  <a:txBody>
                    <a:bodyPr/>
                    <a:lstStyle/>
                    <a:p>
                      <a:pPr>
                        <a:lnSpc>
                          <a:spcPct val="107000"/>
                        </a:lnSpc>
                        <a:spcAft>
                          <a:spcPts val="0"/>
                        </a:spcAft>
                      </a:pPr>
                      <a:r>
                        <a:rPr lang="es-ES" sz="1200" b="1" dirty="0" smtClean="0">
                          <a:effectLst/>
                        </a:rPr>
                        <a:t>RNF 9 </a:t>
                      </a:r>
                      <a:r>
                        <a:rPr lang="es-ES" sz="1200" dirty="0" smtClean="0">
                          <a:effectLst/>
                        </a:rPr>
                        <a:t>Se le garantiza al usuario el correcto tratamiento de datos bajos las normas establecidas políticas de privacidad y términos. </a:t>
                      </a:r>
                    </a:p>
                    <a:p>
                      <a:pPr>
                        <a:lnSpc>
                          <a:spcPct val="107000"/>
                        </a:lnSpc>
                        <a:spcAft>
                          <a:spcPts val="0"/>
                        </a:spcAft>
                      </a:pPr>
                      <a:endParaRPr lang="en-US" sz="1200" dirty="0">
                        <a:effectLst/>
                        <a:latin typeface="Arial" panose="020B0604020202020204" pitchFamily="34" charset="0"/>
                        <a:ea typeface="Arial" panose="020B0604020202020204" pitchFamily="34" charset="0"/>
                      </a:endParaRPr>
                    </a:p>
                  </a:txBody>
                  <a:tcPr marL="44450" marR="44450" marT="0" marB="0"/>
                </a:tc>
                <a:extLst>
                  <a:ext uri="{0D108BD9-81ED-4DB2-BD59-A6C34878D82A}">
                    <a16:rowId xmlns:a16="http://schemas.microsoft.com/office/drawing/2014/main" val="3039805238"/>
                  </a:ext>
                </a:extLst>
              </a:tr>
              <a:tr h="766185">
                <a:tc>
                  <a:txBody>
                    <a:bodyPr/>
                    <a:lstStyle/>
                    <a:p>
                      <a:pPr>
                        <a:lnSpc>
                          <a:spcPct val="107000"/>
                        </a:lnSpc>
                        <a:spcAft>
                          <a:spcPts val="0"/>
                        </a:spcAft>
                      </a:pPr>
                      <a:r>
                        <a:rPr lang="es-ES" sz="1200" b="1" dirty="0" smtClean="0">
                          <a:effectLst/>
                        </a:rPr>
                        <a:t>RNF 10 </a:t>
                      </a:r>
                      <a:r>
                        <a:rPr lang="es-ES" sz="1200" dirty="0" smtClean="0">
                          <a:effectLst/>
                        </a:rPr>
                        <a:t>Se establece que cada transacción que se realice en la tienda web se tardara a más tardar 20 segundos. </a:t>
                      </a:r>
                    </a:p>
                    <a:p>
                      <a:pPr>
                        <a:lnSpc>
                          <a:spcPct val="107000"/>
                        </a:lnSpc>
                        <a:spcAft>
                          <a:spcPts val="0"/>
                        </a:spcAft>
                      </a:pPr>
                      <a:endParaRPr lang="en-US" sz="1200" dirty="0">
                        <a:effectLst/>
                        <a:latin typeface="Arial" panose="020B0604020202020204" pitchFamily="34" charset="0"/>
                        <a:ea typeface="Arial" panose="020B0604020202020204" pitchFamily="34" charset="0"/>
                      </a:endParaRPr>
                    </a:p>
                  </a:txBody>
                  <a:tcPr marL="44450" marR="44450" marT="0" marB="0"/>
                </a:tc>
                <a:extLst>
                  <a:ext uri="{0D108BD9-81ED-4DB2-BD59-A6C34878D82A}">
                    <a16:rowId xmlns:a16="http://schemas.microsoft.com/office/drawing/2014/main" val="2729621463"/>
                  </a:ext>
                </a:extLst>
              </a:tr>
            </a:tbl>
          </a:graphicData>
        </a:graphic>
      </p:graphicFrame>
    </p:spTree>
    <p:extLst>
      <p:ext uri="{BB962C8B-B14F-4D97-AF65-F5344CB8AC3E}">
        <p14:creationId xmlns:p14="http://schemas.microsoft.com/office/powerpoint/2010/main" val="1160578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pic>
        <p:nvPicPr>
          <p:cNvPr id="100" name="Google Shape;100;p5"/>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01" name="Google Shape;101;p5"/>
          <p:cNvSpPr txBox="1">
            <a:spLocks noGrp="1"/>
          </p:cNvSpPr>
          <p:nvPr>
            <p:ph type="title"/>
          </p:nvPr>
        </p:nvSpPr>
        <p:spPr>
          <a:xfrm>
            <a:off x="143692" y="365251"/>
            <a:ext cx="7694022" cy="381500"/>
          </a:xfrm>
          <a:prstGeom prst="rect">
            <a:avLst/>
          </a:prstGeom>
          <a:noFill/>
          <a:ln>
            <a:noFill/>
          </a:ln>
        </p:spPr>
        <p:txBody>
          <a:bodyPr spcFirstLastPara="1" wrap="square" lIns="0" tIns="12050" rIns="0" bIns="0" anchor="t" anchorCtr="0">
            <a:spAutoFit/>
          </a:bodyPr>
          <a:lstStyle/>
          <a:p>
            <a:pPr marL="12700" lvl="0"/>
            <a:r>
              <a:rPr lang="es-ES" sz="2400" b="1" dirty="0"/>
              <a:t>Requerimientos </a:t>
            </a:r>
            <a:r>
              <a:rPr lang="es-ES" sz="2400" b="1" dirty="0" smtClean="0"/>
              <a:t>no funcionales</a:t>
            </a:r>
            <a:endParaRPr lang="es-ES" sz="2400" b="1" dirty="0"/>
          </a:p>
        </p:txBody>
      </p:sp>
      <p:sp>
        <p:nvSpPr>
          <p:cNvPr id="102" name="Google Shape;102;p5"/>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5"/>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04" name="Google Shape;104;p5"/>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5"/>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07" name="Google Shape;107;p5"/>
          <p:cNvPicPr preferRelativeResize="0"/>
          <p:nvPr/>
        </p:nvPicPr>
        <p:blipFill rotWithShape="1">
          <a:blip r:embed="rId4">
            <a:alphaModFix/>
          </a:blip>
          <a:srcRect/>
          <a:stretch/>
        </p:blipFill>
        <p:spPr>
          <a:xfrm>
            <a:off x="8694166" y="513842"/>
            <a:ext cx="1080770" cy="535177"/>
          </a:xfrm>
          <a:prstGeom prst="rect">
            <a:avLst/>
          </a:prstGeom>
          <a:noFill/>
          <a:ln>
            <a:noFill/>
          </a:ln>
        </p:spPr>
      </p:pic>
      <p:pic>
        <p:nvPicPr>
          <p:cNvPr id="108" name="Google Shape;108;p5"/>
          <p:cNvPicPr preferRelativeResize="0"/>
          <p:nvPr/>
        </p:nvPicPr>
        <p:blipFill rotWithShape="1">
          <a:blip r:embed="rId5">
            <a:alphaModFix/>
          </a:blip>
          <a:srcRect/>
          <a:stretch/>
        </p:blipFill>
        <p:spPr>
          <a:xfrm>
            <a:off x="9809243" y="508634"/>
            <a:ext cx="1080135" cy="541909"/>
          </a:xfrm>
          <a:prstGeom prst="rect">
            <a:avLst/>
          </a:prstGeom>
          <a:noFill/>
          <a:ln>
            <a:noFill/>
          </a:ln>
        </p:spPr>
      </p:pic>
      <p:graphicFrame>
        <p:nvGraphicFramePr>
          <p:cNvPr id="10" name="Tabla 9"/>
          <p:cNvGraphicFramePr>
            <a:graphicFrameLocks noGrp="1"/>
          </p:cNvGraphicFramePr>
          <p:nvPr>
            <p:extLst>
              <p:ext uri="{D42A27DB-BD31-4B8C-83A1-F6EECF244321}">
                <p14:modId xmlns:p14="http://schemas.microsoft.com/office/powerpoint/2010/main" val="2419293176"/>
              </p:ext>
            </p:extLst>
          </p:nvPr>
        </p:nvGraphicFramePr>
        <p:xfrm>
          <a:off x="522514" y="1564384"/>
          <a:ext cx="11132674" cy="4211443"/>
        </p:xfrm>
        <a:graphic>
          <a:graphicData uri="http://schemas.openxmlformats.org/drawingml/2006/table">
            <a:tbl>
              <a:tblPr firstRow="1" bandRow="1">
                <a:tableStyleId>{073A0DAA-6AF3-43AB-8588-CEC1D06C72B9}</a:tableStyleId>
              </a:tblPr>
              <a:tblGrid>
                <a:gridCol w="11132674">
                  <a:extLst>
                    <a:ext uri="{9D8B030D-6E8A-4147-A177-3AD203B41FA5}">
                      <a16:colId xmlns:a16="http://schemas.microsoft.com/office/drawing/2014/main" val="214151359"/>
                    </a:ext>
                  </a:extLst>
                </a:gridCol>
              </a:tblGrid>
              <a:tr h="535870">
                <a:tc>
                  <a:txBody>
                    <a:bodyPr/>
                    <a:lstStyle/>
                    <a:p>
                      <a:r>
                        <a:rPr lang="es-CO" dirty="0" smtClean="0"/>
                        <a:t>Requerimientos</a:t>
                      </a:r>
                      <a:r>
                        <a:rPr lang="es-CO" baseline="0" dirty="0" smtClean="0"/>
                        <a:t> no funcionales</a:t>
                      </a:r>
                      <a:endParaRPr lang="en-US" dirty="0"/>
                    </a:p>
                  </a:txBody>
                  <a:tcPr/>
                </a:tc>
                <a:extLst>
                  <a:ext uri="{0D108BD9-81ED-4DB2-BD59-A6C34878D82A}">
                    <a16:rowId xmlns:a16="http://schemas.microsoft.com/office/drawing/2014/main" val="1819495783"/>
                  </a:ext>
                </a:extLst>
              </a:tr>
              <a:tr h="329437">
                <a:tc>
                  <a:txBody>
                    <a:bodyPr/>
                    <a:lstStyle/>
                    <a:p>
                      <a:pPr marL="0" marR="0" indent="0" algn="l" defTabSz="914400" rtl="0" eaLnBrk="1" fontAlgn="auto" latinLnBrk="0" hangingPunct="1">
                        <a:lnSpc>
                          <a:spcPct val="107000"/>
                        </a:lnSpc>
                        <a:spcBef>
                          <a:spcPts val="0"/>
                        </a:spcBef>
                        <a:spcAft>
                          <a:spcPts val="0"/>
                        </a:spcAft>
                        <a:buClr>
                          <a:srgbClr val="000000"/>
                        </a:buClr>
                        <a:buSzTx/>
                        <a:buFont typeface="Arial"/>
                        <a:buNone/>
                        <a:tabLst/>
                        <a:defRPr/>
                      </a:pPr>
                      <a:r>
                        <a:rPr lang="es-ES" sz="1200" b="1" dirty="0" smtClean="0">
                          <a:effectLst/>
                        </a:rPr>
                        <a:t>RNF 11 </a:t>
                      </a:r>
                      <a:r>
                        <a:rPr lang="es-ES" sz="1200" dirty="0" smtClean="0">
                          <a:effectLst/>
                        </a:rPr>
                        <a:t>Tiempo de carga de página: La página debe cargar completamente en menos de 3 segundos. </a:t>
                      </a:r>
                      <a:endParaRPr lang="en-US" sz="1200" dirty="0" smtClean="0">
                        <a:effectLst/>
                        <a:latin typeface="Arial" panose="020B0604020202020204" pitchFamily="34" charset="0"/>
                        <a:ea typeface="Arial" panose="020B0604020202020204" pitchFamily="34" charset="0"/>
                      </a:endParaRPr>
                    </a:p>
                    <a:p>
                      <a:pPr>
                        <a:lnSpc>
                          <a:spcPct val="107000"/>
                        </a:lnSpc>
                        <a:spcAft>
                          <a:spcPts val="0"/>
                        </a:spcAft>
                      </a:pPr>
                      <a:endParaRPr lang="en-US" sz="1200" dirty="0">
                        <a:effectLst/>
                        <a:latin typeface="Arial" panose="020B0604020202020204" pitchFamily="34" charset="0"/>
                        <a:ea typeface="Arial" panose="020B0604020202020204" pitchFamily="34" charset="0"/>
                      </a:endParaRPr>
                    </a:p>
                  </a:txBody>
                  <a:tcPr marL="44450" marR="44450" marT="0" marB="0"/>
                </a:tc>
                <a:extLst>
                  <a:ext uri="{0D108BD9-81ED-4DB2-BD59-A6C34878D82A}">
                    <a16:rowId xmlns:a16="http://schemas.microsoft.com/office/drawing/2014/main" val="692893784"/>
                  </a:ext>
                </a:extLst>
              </a:tr>
              <a:tr h="368318">
                <a:tc>
                  <a:txBody>
                    <a:bodyPr/>
                    <a:lstStyle/>
                    <a:p>
                      <a:pPr marL="0" marR="0" indent="0" algn="l" defTabSz="914400" rtl="0" eaLnBrk="1" fontAlgn="auto" latinLnBrk="0" hangingPunct="1">
                        <a:lnSpc>
                          <a:spcPct val="107000"/>
                        </a:lnSpc>
                        <a:spcBef>
                          <a:spcPts val="0"/>
                        </a:spcBef>
                        <a:spcAft>
                          <a:spcPts val="0"/>
                        </a:spcAft>
                        <a:buClr>
                          <a:srgbClr val="000000"/>
                        </a:buClr>
                        <a:buSzTx/>
                        <a:buFont typeface="Arial"/>
                        <a:buNone/>
                        <a:tabLst/>
                        <a:defRPr/>
                      </a:pPr>
                      <a:r>
                        <a:rPr lang="es-ES" sz="1200" b="1" dirty="0" smtClean="0">
                          <a:effectLst/>
                        </a:rPr>
                        <a:t>RNF 12 </a:t>
                      </a:r>
                      <a:r>
                        <a:rPr lang="es-ES" sz="1200" dirty="0" smtClean="0">
                          <a:effectLst/>
                        </a:rPr>
                        <a:t>Disponibilidad 24/7: El sitio web debe estar disponible en todo momento, sin tiempo de inactividad programado. </a:t>
                      </a:r>
                      <a:endParaRPr lang="en-US" sz="1200" dirty="0" smtClean="0">
                        <a:effectLst/>
                        <a:latin typeface="Arial" panose="020B0604020202020204" pitchFamily="34" charset="0"/>
                        <a:ea typeface="Arial" panose="020B0604020202020204" pitchFamily="34" charset="0"/>
                      </a:endParaRPr>
                    </a:p>
                    <a:p>
                      <a:pPr>
                        <a:lnSpc>
                          <a:spcPct val="107000"/>
                        </a:lnSpc>
                        <a:spcAft>
                          <a:spcPts val="0"/>
                        </a:spcAft>
                      </a:pPr>
                      <a:endParaRPr lang="en-US" sz="1200" dirty="0">
                        <a:effectLst/>
                        <a:latin typeface="Arial" panose="020B0604020202020204" pitchFamily="34" charset="0"/>
                        <a:ea typeface="Arial" panose="020B0604020202020204" pitchFamily="34" charset="0"/>
                      </a:endParaRPr>
                    </a:p>
                  </a:txBody>
                  <a:tcPr marL="44450" marR="44450" marT="0" marB="0"/>
                </a:tc>
                <a:extLst>
                  <a:ext uri="{0D108BD9-81ED-4DB2-BD59-A6C34878D82A}">
                    <a16:rowId xmlns:a16="http://schemas.microsoft.com/office/drawing/2014/main" val="895026026"/>
                  </a:ext>
                </a:extLst>
              </a:tr>
              <a:tr h="383985">
                <a:tc>
                  <a:txBody>
                    <a:bodyPr/>
                    <a:lstStyle/>
                    <a:p>
                      <a:pPr marL="0" marR="0" indent="0" algn="l" defTabSz="914400" rtl="0" eaLnBrk="1" fontAlgn="auto" latinLnBrk="0" hangingPunct="1">
                        <a:lnSpc>
                          <a:spcPct val="107000"/>
                        </a:lnSpc>
                        <a:spcBef>
                          <a:spcPts val="0"/>
                        </a:spcBef>
                        <a:spcAft>
                          <a:spcPts val="0"/>
                        </a:spcAft>
                        <a:buClr>
                          <a:srgbClr val="000000"/>
                        </a:buClr>
                        <a:buSzTx/>
                        <a:buFont typeface="Arial"/>
                        <a:buNone/>
                        <a:tabLst/>
                        <a:defRPr/>
                      </a:pPr>
                      <a:r>
                        <a:rPr lang="es-ES" sz="1200" b="1" dirty="0" smtClean="0">
                          <a:effectLst/>
                        </a:rPr>
                        <a:t>RNF 13 </a:t>
                      </a:r>
                      <a:r>
                        <a:rPr lang="es-ES" sz="1200" dirty="0" smtClean="0">
                          <a:effectLst/>
                        </a:rPr>
                        <a:t>Escalabilidad: El sitio debe ser capaz de manejar un aumento del 50% en el tráfico durante las ventas o promociones especiales. </a:t>
                      </a:r>
                      <a:endParaRPr lang="en-US" sz="1200" dirty="0" smtClean="0">
                        <a:effectLst/>
                      </a:endParaRPr>
                    </a:p>
                    <a:p>
                      <a:pPr>
                        <a:lnSpc>
                          <a:spcPct val="107000"/>
                        </a:lnSpc>
                        <a:spcAft>
                          <a:spcPts val="0"/>
                        </a:spcAft>
                      </a:pPr>
                      <a:endParaRPr lang="en-US" sz="1200" dirty="0">
                        <a:effectLst/>
                        <a:latin typeface="Arial" panose="020B0604020202020204" pitchFamily="34" charset="0"/>
                        <a:ea typeface="Arial" panose="020B0604020202020204" pitchFamily="34" charset="0"/>
                      </a:endParaRPr>
                    </a:p>
                  </a:txBody>
                  <a:tcPr marL="44450" marR="44450" marT="0" marB="0"/>
                </a:tc>
                <a:extLst>
                  <a:ext uri="{0D108BD9-81ED-4DB2-BD59-A6C34878D82A}">
                    <a16:rowId xmlns:a16="http://schemas.microsoft.com/office/drawing/2014/main" val="4056173834"/>
                  </a:ext>
                </a:extLst>
              </a:tr>
              <a:tr h="327413">
                <a:tc>
                  <a:txBody>
                    <a:bodyPr/>
                    <a:lstStyle/>
                    <a:p>
                      <a:pPr>
                        <a:lnSpc>
                          <a:spcPct val="107000"/>
                        </a:lnSpc>
                        <a:spcAft>
                          <a:spcPts val="0"/>
                        </a:spcAft>
                      </a:pPr>
                      <a:r>
                        <a:rPr lang="es-ES" sz="1200" b="1" dirty="0">
                          <a:solidFill>
                            <a:srgbClr val="000000"/>
                          </a:solidFill>
                          <a:effectLst/>
                          <a:latin typeface="Arial" panose="020B0604020202020204" pitchFamily="34" charset="0"/>
                          <a:ea typeface="Arial" panose="020B0604020202020204" pitchFamily="34" charset="0"/>
                        </a:rPr>
                        <a:t>RNF 14</a:t>
                      </a:r>
                      <a:r>
                        <a:rPr lang="es-ES" sz="1200" dirty="0">
                          <a:solidFill>
                            <a:srgbClr val="000000"/>
                          </a:solidFill>
                          <a:effectLst/>
                          <a:latin typeface="Arial" panose="020B0604020202020204" pitchFamily="34" charset="0"/>
                          <a:ea typeface="Arial" panose="020B0604020202020204" pitchFamily="34" charset="0"/>
                        </a:rPr>
                        <a:t> Compatibilidad con dispositivos móviles: El sitio debe ser totalmente funcional y fácil de usar en dispositivos móviles. </a:t>
                      </a:r>
                      <a:endParaRPr lang="en-US" sz="1200" dirty="0">
                        <a:effectLst/>
                        <a:latin typeface="Arial" panose="020B0604020202020204" pitchFamily="34" charset="0"/>
                        <a:ea typeface="Arial" panose="020B0604020202020204" pitchFamily="34" charset="0"/>
                      </a:endParaRPr>
                    </a:p>
                  </a:txBody>
                  <a:tcPr marL="44450" marR="44450" marT="0" marB="0"/>
                </a:tc>
                <a:extLst>
                  <a:ext uri="{0D108BD9-81ED-4DB2-BD59-A6C34878D82A}">
                    <a16:rowId xmlns:a16="http://schemas.microsoft.com/office/drawing/2014/main" val="419473854"/>
                  </a:ext>
                </a:extLst>
              </a:tr>
              <a:tr h="300446">
                <a:tc>
                  <a:txBody>
                    <a:bodyPr/>
                    <a:lstStyle/>
                    <a:p>
                      <a:pPr>
                        <a:lnSpc>
                          <a:spcPct val="107000"/>
                        </a:lnSpc>
                        <a:spcAft>
                          <a:spcPts val="0"/>
                        </a:spcAft>
                      </a:pPr>
                      <a:r>
                        <a:rPr lang="es-ES" sz="1200" b="1">
                          <a:solidFill>
                            <a:srgbClr val="000000"/>
                          </a:solidFill>
                          <a:effectLst/>
                          <a:latin typeface="Arial" panose="020B0604020202020204" pitchFamily="34" charset="0"/>
                          <a:ea typeface="Arial" panose="020B0604020202020204" pitchFamily="34" charset="0"/>
                        </a:rPr>
                        <a:t>RNF 15 </a:t>
                      </a:r>
                      <a:r>
                        <a:rPr lang="es-ES" sz="1200">
                          <a:solidFill>
                            <a:srgbClr val="000000"/>
                          </a:solidFill>
                          <a:effectLst/>
                          <a:latin typeface="Arial" panose="020B0604020202020204" pitchFamily="34" charset="0"/>
                          <a:ea typeface="Arial" panose="020B0604020202020204" pitchFamily="34" charset="0"/>
                        </a:rPr>
                        <a:t>Seguridad de pago: Todas las transacciones deben estar protegidas con cifrado SSL y cumplir con los estándares de seguridad de tarjetas de crédito. </a:t>
                      </a:r>
                      <a:endParaRPr lang="en-US" sz="1200">
                        <a:effectLst/>
                        <a:latin typeface="Arial" panose="020B0604020202020204" pitchFamily="34" charset="0"/>
                        <a:ea typeface="Arial" panose="020B0604020202020204" pitchFamily="34" charset="0"/>
                      </a:endParaRPr>
                    </a:p>
                  </a:txBody>
                  <a:tcPr marL="44450" marR="44450" marT="0" marB="0"/>
                </a:tc>
                <a:extLst>
                  <a:ext uri="{0D108BD9-81ED-4DB2-BD59-A6C34878D82A}">
                    <a16:rowId xmlns:a16="http://schemas.microsoft.com/office/drawing/2014/main" val="204125038"/>
                  </a:ext>
                </a:extLst>
              </a:tr>
              <a:tr h="361190">
                <a:tc>
                  <a:txBody>
                    <a:bodyPr/>
                    <a:lstStyle/>
                    <a:p>
                      <a:pPr>
                        <a:lnSpc>
                          <a:spcPct val="107000"/>
                        </a:lnSpc>
                        <a:spcAft>
                          <a:spcPts val="0"/>
                        </a:spcAft>
                      </a:pPr>
                      <a:r>
                        <a:rPr lang="es-ES" sz="1200" b="1" dirty="0">
                          <a:solidFill>
                            <a:srgbClr val="000000"/>
                          </a:solidFill>
                          <a:effectLst/>
                          <a:latin typeface="Arial" panose="020B0604020202020204" pitchFamily="34" charset="0"/>
                          <a:ea typeface="Arial" panose="020B0604020202020204" pitchFamily="34" charset="0"/>
                        </a:rPr>
                        <a:t>RNF 16</a:t>
                      </a:r>
                      <a:r>
                        <a:rPr lang="es-ES" sz="1200" dirty="0">
                          <a:solidFill>
                            <a:srgbClr val="000000"/>
                          </a:solidFill>
                          <a:effectLst/>
                          <a:latin typeface="Arial" panose="020B0604020202020204" pitchFamily="34" charset="0"/>
                          <a:ea typeface="Arial" panose="020B0604020202020204" pitchFamily="34" charset="0"/>
                        </a:rPr>
                        <a:t> Mantenimiento programado: Los mantenimientos y actualizaciones programados deben llevarse a cabo los domingos de madrugada para minimizar el impacto en los usuarios. </a:t>
                      </a:r>
                      <a:endParaRPr lang="en-US" sz="1200" dirty="0">
                        <a:effectLst/>
                        <a:latin typeface="Arial" panose="020B0604020202020204" pitchFamily="34" charset="0"/>
                        <a:ea typeface="Arial" panose="020B0604020202020204" pitchFamily="34" charset="0"/>
                      </a:endParaRPr>
                    </a:p>
                  </a:txBody>
                  <a:tcPr marL="44450" marR="44450" marT="0" marB="0"/>
                </a:tc>
                <a:extLst>
                  <a:ext uri="{0D108BD9-81ED-4DB2-BD59-A6C34878D82A}">
                    <a16:rowId xmlns:a16="http://schemas.microsoft.com/office/drawing/2014/main" val="1445457676"/>
                  </a:ext>
                </a:extLst>
              </a:tr>
              <a:tr h="302014">
                <a:tc>
                  <a:txBody>
                    <a:bodyPr/>
                    <a:lstStyle/>
                    <a:p>
                      <a:pPr>
                        <a:lnSpc>
                          <a:spcPct val="107000"/>
                        </a:lnSpc>
                        <a:spcAft>
                          <a:spcPts val="0"/>
                        </a:spcAft>
                      </a:pPr>
                      <a:r>
                        <a:rPr lang="es-ES" sz="1200" b="1">
                          <a:solidFill>
                            <a:srgbClr val="000000"/>
                          </a:solidFill>
                          <a:effectLst/>
                          <a:latin typeface="Arial" panose="020B0604020202020204" pitchFamily="34" charset="0"/>
                          <a:ea typeface="Arial" panose="020B0604020202020204" pitchFamily="34" charset="0"/>
                        </a:rPr>
                        <a:t>RNF 17</a:t>
                      </a:r>
                      <a:r>
                        <a:rPr lang="es-ES" sz="1200">
                          <a:solidFill>
                            <a:srgbClr val="000000"/>
                          </a:solidFill>
                          <a:effectLst/>
                          <a:latin typeface="Arial" panose="020B0604020202020204" pitchFamily="34" charset="0"/>
                          <a:ea typeface="Arial" panose="020B0604020202020204" pitchFamily="34" charset="0"/>
                        </a:rPr>
                        <a:t> Soporte multilingüe: El sitio web debe estar disponible en al menos tres idiomas: español, inglés y francés. </a:t>
                      </a:r>
                      <a:endParaRPr lang="en-US" sz="1200">
                        <a:effectLst/>
                        <a:latin typeface="Arial" panose="020B0604020202020204" pitchFamily="34" charset="0"/>
                        <a:ea typeface="Arial" panose="020B0604020202020204" pitchFamily="34" charset="0"/>
                      </a:endParaRPr>
                    </a:p>
                  </a:txBody>
                  <a:tcPr marL="44450" marR="44450" marT="0" marB="0"/>
                </a:tc>
                <a:extLst>
                  <a:ext uri="{0D108BD9-81ED-4DB2-BD59-A6C34878D82A}">
                    <a16:rowId xmlns:a16="http://schemas.microsoft.com/office/drawing/2014/main" val="841361166"/>
                  </a:ext>
                </a:extLst>
              </a:tr>
              <a:tr h="287383">
                <a:tc>
                  <a:txBody>
                    <a:bodyPr/>
                    <a:lstStyle/>
                    <a:p>
                      <a:pPr>
                        <a:lnSpc>
                          <a:spcPct val="107000"/>
                        </a:lnSpc>
                        <a:spcAft>
                          <a:spcPts val="0"/>
                        </a:spcAft>
                      </a:pPr>
                      <a:r>
                        <a:rPr lang="es-ES" sz="1200" b="1" dirty="0">
                          <a:solidFill>
                            <a:srgbClr val="000000"/>
                          </a:solidFill>
                          <a:effectLst/>
                          <a:latin typeface="Arial" panose="020B0604020202020204" pitchFamily="34" charset="0"/>
                          <a:ea typeface="Arial" panose="020B0604020202020204" pitchFamily="34" charset="0"/>
                        </a:rPr>
                        <a:t>RNF 18</a:t>
                      </a:r>
                      <a:r>
                        <a:rPr lang="es-ES" sz="1200" dirty="0">
                          <a:solidFill>
                            <a:srgbClr val="000000"/>
                          </a:solidFill>
                          <a:effectLst/>
                          <a:latin typeface="Arial" panose="020B0604020202020204" pitchFamily="34" charset="0"/>
                          <a:ea typeface="Arial" panose="020B0604020202020204" pitchFamily="34" charset="0"/>
                        </a:rPr>
                        <a:t> Optimización SEO: El contenido del sitio debe estar optimizado para motores de búsqueda y lograr un ranking alto en Google. </a:t>
                      </a:r>
                      <a:endParaRPr lang="en-US" sz="1200" dirty="0">
                        <a:effectLst/>
                        <a:latin typeface="Arial" panose="020B0604020202020204" pitchFamily="34" charset="0"/>
                        <a:ea typeface="Arial" panose="020B0604020202020204" pitchFamily="34" charset="0"/>
                      </a:endParaRPr>
                    </a:p>
                  </a:txBody>
                  <a:tcPr marL="44450" marR="44450" marT="0" marB="0"/>
                </a:tc>
                <a:extLst>
                  <a:ext uri="{0D108BD9-81ED-4DB2-BD59-A6C34878D82A}">
                    <a16:rowId xmlns:a16="http://schemas.microsoft.com/office/drawing/2014/main" val="483945039"/>
                  </a:ext>
                </a:extLst>
              </a:tr>
              <a:tr h="339634">
                <a:tc>
                  <a:txBody>
                    <a:bodyPr/>
                    <a:lstStyle/>
                    <a:p>
                      <a:pPr>
                        <a:lnSpc>
                          <a:spcPct val="107000"/>
                        </a:lnSpc>
                        <a:spcAft>
                          <a:spcPts val="0"/>
                        </a:spcAft>
                      </a:pPr>
                      <a:r>
                        <a:rPr lang="es-ES" sz="1200" b="1" dirty="0">
                          <a:solidFill>
                            <a:srgbClr val="000000"/>
                          </a:solidFill>
                          <a:effectLst/>
                          <a:latin typeface="Arial" panose="020B0604020202020204" pitchFamily="34" charset="0"/>
                          <a:ea typeface="Arial" panose="020B0604020202020204" pitchFamily="34" charset="0"/>
                        </a:rPr>
                        <a:t>RNF 19</a:t>
                      </a:r>
                      <a:r>
                        <a:rPr lang="es-ES" sz="1200" dirty="0">
                          <a:solidFill>
                            <a:srgbClr val="000000"/>
                          </a:solidFill>
                          <a:effectLst/>
                          <a:latin typeface="Arial" panose="020B0604020202020204" pitchFamily="34" charset="0"/>
                          <a:ea typeface="Arial" panose="020B0604020202020204" pitchFamily="34" charset="0"/>
                        </a:rPr>
                        <a:t> Análisis de usuario: Debe implementarse un sistema de análisis web que registre las interacciones de los usuarios para mejorar la experiencia del cliente. </a:t>
                      </a:r>
                      <a:endParaRPr lang="en-US" sz="1200" dirty="0">
                        <a:effectLst/>
                        <a:latin typeface="Arial" panose="020B0604020202020204" pitchFamily="34" charset="0"/>
                        <a:ea typeface="Arial" panose="020B0604020202020204" pitchFamily="34" charset="0"/>
                      </a:endParaRPr>
                    </a:p>
                  </a:txBody>
                  <a:tcPr marL="44450" marR="44450" marT="0" marB="0"/>
                </a:tc>
                <a:extLst>
                  <a:ext uri="{0D108BD9-81ED-4DB2-BD59-A6C34878D82A}">
                    <a16:rowId xmlns:a16="http://schemas.microsoft.com/office/drawing/2014/main" val="871495924"/>
                  </a:ext>
                </a:extLst>
              </a:tr>
              <a:tr h="602936">
                <a:tc>
                  <a:txBody>
                    <a:bodyPr/>
                    <a:lstStyle/>
                    <a:p>
                      <a:pPr>
                        <a:lnSpc>
                          <a:spcPct val="107000"/>
                        </a:lnSpc>
                        <a:spcAft>
                          <a:spcPts val="0"/>
                        </a:spcAft>
                      </a:pPr>
                      <a:r>
                        <a:rPr lang="es-ES" sz="1200" b="1" dirty="0">
                          <a:solidFill>
                            <a:srgbClr val="000000"/>
                          </a:solidFill>
                          <a:effectLst/>
                          <a:latin typeface="Arial" panose="020B0604020202020204" pitchFamily="34" charset="0"/>
                          <a:ea typeface="Arial" panose="020B0604020202020204" pitchFamily="34" charset="0"/>
                        </a:rPr>
                        <a:t>RNF 20</a:t>
                      </a:r>
                      <a:r>
                        <a:rPr lang="es-ES" sz="1200" dirty="0">
                          <a:solidFill>
                            <a:srgbClr val="000000"/>
                          </a:solidFill>
                          <a:effectLst/>
                          <a:latin typeface="Arial" panose="020B0604020202020204" pitchFamily="34" charset="0"/>
                          <a:ea typeface="Arial" panose="020B0604020202020204" pitchFamily="34" charset="0"/>
                        </a:rPr>
                        <a:t> Política de privacidad y términos de servicio visibles: Los enlaces a la política de privacidad y los términos de servicio deben ser claramente visibles en todas las páginas. </a:t>
                      </a:r>
                      <a:endParaRPr lang="en-US" sz="1200" dirty="0">
                        <a:effectLst/>
                        <a:latin typeface="Arial" panose="020B0604020202020204" pitchFamily="34" charset="0"/>
                        <a:ea typeface="Arial" panose="020B0604020202020204" pitchFamily="34" charset="0"/>
                      </a:endParaRPr>
                    </a:p>
                  </a:txBody>
                  <a:tcPr marL="44450" marR="44450" marT="0" marB="0"/>
                </a:tc>
                <a:extLst>
                  <a:ext uri="{0D108BD9-81ED-4DB2-BD59-A6C34878D82A}">
                    <a16:rowId xmlns:a16="http://schemas.microsoft.com/office/drawing/2014/main" val="2828079450"/>
                  </a:ext>
                </a:extLst>
              </a:tr>
            </a:tbl>
          </a:graphicData>
        </a:graphic>
      </p:graphicFrame>
    </p:spTree>
    <p:extLst>
      <p:ext uri="{BB962C8B-B14F-4D97-AF65-F5344CB8AC3E}">
        <p14:creationId xmlns:p14="http://schemas.microsoft.com/office/powerpoint/2010/main" val="17478213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pic>
        <p:nvPicPr>
          <p:cNvPr id="100" name="Google Shape;100;p5"/>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01" name="Google Shape;101;p5"/>
          <p:cNvSpPr txBox="1">
            <a:spLocks noGrp="1"/>
          </p:cNvSpPr>
          <p:nvPr>
            <p:ph type="title"/>
          </p:nvPr>
        </p:nvSpPr>
        <p:spPr>
          <a:xfrm>
            <a:off x="143692" y="365251"/>
            <a:ext cx="7694022" cy="381500"/>
          </a:xfrm>
          <a:prstGeom prst="rect">
            <a:avLst/>
          </a:prstGeom>
          <a:noFill/>
          <a:ln>
            <a:noFill/>
          </a:ln>
        </p:spPr>
        <p:txBody>
          <a:bodyPr spcFirstLastPara="1" wrap="square" lIns="0" tIns="12050" rIns="0" bIns="0" anchor="t" anchorCtr="0">
            <a:spAutoFit/>
          </a:bodyPr>
          <a:lstStyle/>
          <a:p>
            <a:pPr marL="12700" lvl="0"/>
            <a:r>
              <a:rPr lang="es-ES" sz="2400" b="1" dirty="0" smtClean="0"/>
              <a:t>Prototipo</a:t>
            </a:r>
            <a:endParaRPr lang="es-ES" sz="2400" b="1" dirty="0"/>
          </a:p>
        </p:txBody>
      </p:sp>
      <p:sp>
        <p:nvSpPr>
          <p:cNvPr id="102" name="Google Shape;102;p5"/>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5"/>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04" name="Google Shape;104;p5"/>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5"/>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07" name="Google Shape;107;p5"/>
          <p:cNvPicPr preferRelativeResize="0"/>
          <p:nvPr/>
        </p:nvPicPr>
        <p:blipFill rotWithShape="1">
          <a:blip r:embed="rId4">
            <a:alphaModFix/>
          </a:blip>
          <a:srcRect/>
          <a:stretch/>
        </p:blipFill>
        <p:spPr>
          <a:xfrm>
            <a:off x="8694166" y="513842"/>
            <a:ext cx="1080770" cy="535177"/>
          </a:xfrm>
          <a:prstGeom prst="rect">
            <a:avLst/>
          </a:prstGeom>
          <a:noFill/>
          <a:ln>
            <a:noFill/>
          </a:ln>
        </p:spPr>
      </p:pic>
      <p:pic>
        <p:nvPicPr>
          <p:cNvPr id="108" name="Google Shape;108;p5"/>
          <p:cNvPicPr preferRelativeResize="0"/>
          <p:nvPr/>
        </p:nvPicPr>
        <p:blipFill rotWithShape="1">
          <a:blip r:embed="rId5">
            <a:alphaModFix/>
          </a:blip>
          <a:srcRect/>
          <a:stretch/>
        </p:blipFill>
        <p:spPr>
          <a:xfrm>
            <a:off x="9809243" y="508634"/>
            <a:ext cx="1080135" cy="541909"/>
          </a:xfrm>
          <a:prstGeom prst="rect">
            <a:avLst/>
          </a:prstGeom>
          <a:noFill/>
          <a:ln>
            <a:noFill/>
          </a:ln>
        </p:spPr>
      </p:pic>
      <p:pic>
        <p:nvPicPr>
          <p:cNvPr id="2" name="Imagen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692" y="1824691"/>
            <a:ext cx="5166732" cy="2489719"/>
          </a:xfrm>
          <a:prstGeom prst="rect">
            <a:avLst/>
          </a:prstGeom>
        </p:spPr>
      </p:pic>
      <p:pic>
        <p:nvPicPr>
          <p:cNvPr id="3" name="Imagen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65414" y="1824691"/>
            <a:ext cx="5555700" cy="2489719"/>
          </a:xfrm>
          <a:prstGeom prst="rect">
            <a:avLst/>
          </a:prstGeom>
        </p:spPr>
      </p:pic>
      <p:pic>
        <p:nvPicPr>
          <p:cNvPr id="4" name="Imagen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692" y="4679661"/>
            <a:ext cx="5166732" cy="2004052"/>
          </a:xfrm>
          <a:prstGeom prst="rect">
            <a:avLst/>
          </a:prstGeom>
        </p:spPr>
      </p:pic>
      <p:pic>
        <p:nvPicPr>
          <p:cNvPr id="5" name="Imagen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65414" y="4503064"/>
            <a:ext cx="5555699" cy="2354935"/>
          </a:xfrm>
          <a:prstGeom prst="rect">
            <a:avLst/>
          </a:prstGeom>
        </p:spPr>
      </p:pic>
    </p:spTree>
    <p:extLst>
      <p:ext uri="{BB962C8B-B14F-4D97-AF65-F5344CB8AC3E}">
        <p14:creationId xmlns:p14="http://schemas.microsoft.com/office/powerpoint/2010/main" val="29992624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pic>
        <p:nvPicPr>
          <p:cNvPr id="100" name="Google Shape;100;p5"/>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01" name="Google Shape;101;p5"/>
          <p:cNvSpPr txBox="1">
            <a:spLocks noGrp="1"/>
          </p:cNvSpPr>
          <p:nvPr>
            <p:ph type="title"/>
          </p:nvPr>
        </p:nvSpPr>
        <p:spPr>
          <a:xfrm>
            <a:off x="143692" y="365251"/>
            <a:ext cx="7694022" cy="381500"/>
          </a:xfrm>
          <a:prstGeom prst="rect">
            <a:avLst/>
          </a:prstGeom>
          <a:noFill/>
          <a:ln>
            <a:noFill/>
          </a:ln>
        </p:spPr>
        <p:txBody>
          <a:bodyPr spcFirstLastPara="1" wrap="square" lIns="0" tIns="12050" rIns="0" bIns="0" anchor="t" anchorCtr="0">
            <a:spAutoFit/>
          </a:bodyPr>
          <a:lstStyle/>
          <a:p>
            <a:pPr marL="12700" lvl="0"/>
            <a:r>
              <a:rPr lang="es-ES" sz="2400" b="1" dirty="0" smtClean="0"/>
              <a:t>Prototipo</a:t>
            </a:r>
            <a:endParaRPr lang="es-ES" sz="2400" b="1" dirty="0"/>
          </a:p>
        </p:txBody>
      </p:sp>
      <p:sp>
        <p:nvSpPr>
          <p:cNvPr id="102" name="Google Shape;102;p5"/>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5"/>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04" name="Google Shape;104;p5"/>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5"/>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07" name="Google Shape;107;p5"/>
          <p:cNvPicPr preferRelativeResize="0"/>
          <p:nvPr/>
        </p:nvPicPr>
        <p:blipFill rotWithShape="1">
          <a:blip r:embed="rId4">
            <a:alphaModFix/>
          </a:blip>
          <a:srcRect/>
          <a:stretch/>
        </p:blipFill>
        <p:spPr>
          <a:xfrm>
            <a:off x="8694166" y="513842"/>
            <a:ext cx="1080770" cy="535177"/>
          </a:xfrm>
          <a:prstGeom prst="rect">
            <a:avLst/>
          </a:prstGeom>
          <a:noFill/>
          <a:ln>
            <a:noFill/>
          </a:ln>
        </p:spPr>
      </p:pic>
      <p:pic>
        <p:nvPicPr>
          <p:cNvPr id="108" name="Google Shape;108;p5"/>
          <p:cNvPicPr preferRelativeResize="0"/>
          <p:nvPr/>
        </p:nvPicPr>
        <p:blipFill rotWithShape="1">
          <a:blip r:embed="rId5">
            <a:alphaModFix/>
          </a:blip>
          <a:srcRect/>
          <a:stretch/>
        </p:blipFill>
        <p:spPr>
          <a:xfrm>
            <a:off x="9809243" y="508634"/>
            <a:ext cx="1080135" cy="541909"/>
          </a:xfrm>
          <a:prstGeom prst="rect">
            <a:avLst/>
          </a:prstGeom>
          <a:noFill/>
          <a:ln>
            <a:noFill/>
          </a:ln>
        </p:spPr>
      </p:pic>
      <p:pic>
        <p:nvPicPr>
          <p:cNvPr id="2" name="Imagen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693" y="1666745"/>
            <a:ext cx="5632639" cy="2722096"/>
          </a:xfrm>
          <a:prstGeom prst="rect">
            <a:avLst/>
          </a:prstGeom>
        </p:spPr>
      </p:pic>
      <p:pic>
        <p:nvPicPr>
          <p:cNvPr id="3" name="Imagen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5998" y="1557653"/>
            <a:ext cx="5813503" cy="2193101"/>
          </a:xfrm>
          <a:prstGeom prst="rect">
            <a:avLst/>
          </a:prstGeom>
        </p:spPr>
      </p:pic>
      <p:pic>
        <p:nvPicPr>
          <p:cNvPr id="4" name="Imagen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0401" y="4596146"/>
            <a:ext cx="6099828" cy="2183795"/>
          </a:xfrm>
          <a:prstGeom prst="rect">
            <a:avLst/>
          </a:prstGeom>
        </p:spPr>
      </p:pic>
      <p:pic>
        <p:nvPicPr>
          <p:cNvPr id="5" name="Imagen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4126" y="4204491"/>
            <a:ext cx="4929051" cy="2392796"/>
          </a:xfrm>
          <a:prstGeom prst="rect">
            <a:avLst/>
          </a:prstGeom>
        </p:spPr>
      </p:pic>
    </p:spTree>
    <p:extLst>
      <p:ext uri="{BB962C8B-B14F-4D97-AF65-F5344CB8AC3E}">
        <p14:creationId xmlns:p14="http://schemas.microsoft.com/office/powerpoint/2010/main" val="13286604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pic>
        <p:nvPicPr>
          <p:cNvPr id="100" name="Google Shape;100;p5"/>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01" name="Google Shape;101;p5"/>
          <p:cNvSpPr txBox="1">
            <a:spLocks noGrp="1"/>
          </p:cNvSpPr>
          <p:nvPr>
            <p:ph type="title"/>
          </p:nvPr>
        </p:nvSpPr>
        <p:spPr>
          <a:xfrm>
            <a:off x="143692" y="365251"/>
            <a:ext cx="7694022" cy="381500"/>
          </a:xfrm>
          <a:prstGeom prst="rect">
            <a:avLst/>
          </a:prstGeom>
          <a:noFill/>
          <a:ln>
            <a:noFill/>
          </a:ln>
        </p:spPr>
        <p:txBody>
          <a:bodyPr spcFirstLastPara="1" wrap="square" lIns="0" tIns="12050" rIns="0" bIns="0" anchor="t" anchorCtr="0">
            <a:spAutoFit/>
          </a:bodyPr>
          <a:lstStyle/>
          <a:p>
            <a:pPr marL="12700" lvl="0"/>
            <a:r>
              <a:rPr lang="es-ES" sz="2400" b="1" dirty="0"/>
              <a:t> Sentencias DDL(SQL)</a:t>
            </a:r>
          </a:p>
        </p:txBody>
      </p:sp>
      <p:sp>
        <p:nvSpPr>
          <p:cNvPr id="102" name="Google Shape;102;p5"/>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5"/>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04" name="Google Shape;104;p5"/>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5"/>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07" name="Google Shape;107;p5"/>
          <p:cNvPicPr preferRelativeResize="0"/>
          <p:nvPr/>
        </p:nvPicPr>
        <p:blipFill rotWithShape="1">
          <a:blip r:embed="rId4">
            <a:alphaModFix/>
          </a:blip>
          <a:srcRect/>
          <a:stretch/>
        </p:blipFill>
        <p:spPr>
          <a:xfrm>
            <a:off x="8694166" y="513842"/>
            <a:ext cx="1080770" cy="535177"/>
          </a:xfrm>
          <a:prstGeom prst="rect">
            <a:avLst/>
          </a:prstGeom>
          <a:noFill/>
          <a:ln>
            <a:noFill/>
          </a:ln>
        </p:spPr>
      </p:pic>
      <p:pic>
        <p:nvPicPr>
          <p:cNvPr id="108" name="Google Shape;108;p5"/>
          <p:cNvPicPr preferRelativeResize="0"/>
          <p:nvPr/>
        </p:nvPicPr>
        <p:blipFill rotWithShape="1">
          <a:blip r:embed="rId5">
            <a:alphaModFix/>
          </a:blip>
          <a:srcRect/>
          <a:stretch/>
        </p:blipFill>
        <p:spPr>
          <a:xfrm>
            <a:off x="9809243" y="508634"/>
            <a:ext cx="1080135" cy="541909"/>
          </a:xfrm>
          <a:prstGeom prst="rect">
            <a:avLst/>
          </a:prstGeom>
          <a:noFill/>
          <a:ln>
            <a:noFill/>
          </a:ln>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564384"/>
            <a:ext cx="12192000" cy="4758039"/>
          </a:xfrm>
          <a:prstGeom prst="rect">
            <a:avLst/>
          </a:prstGeom>
        </p:spPr>
      </p:pic>
    </p:spTree>
    <p:extLst>
      <p:ext uri="{BB962C8B-B14F-4D97-AF65-F5344CB8AC3E}">
        <p14:creationId xmlns:p14="http://schemas.microsoft.com/office/powerpoint/2010/main" val="21215111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92" name="Google Shape;192;p12"/>
          <p:cNvSpPr txBox="1">
            <a:spLocks noGrp="1"/>
          </p:cNvSpPr>
          <p:nvPr>
            <p:ph type="title"/>
          </p:nvPr>
        </p:nvSpPr>
        <p:spPr>
          <a:xfrm>
            <a:off x="522139" y="385082"/>
            <a:ext cx="6142968" cy="689276"/>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CO" sz="4400" b="1" dirty="0" smtClean="0"/>
              <a:t>Creación base de datos</a:t>
            </a:r>
            <a:endParaRPr sz="4400" b="1" dirty="0"/>
          </a:p>
        </p:txBody>
      </p:sp>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pic>
        <p:nvPicPr>
          <p:cNvPr id="2" name="Imagen 1"/>
          <p:cNvPicPr>
            <a:picLocks noChangeAspect="1"/>
          </p:cNvPicPr>
          <p:nvPr/>
        </p:nvPicPr>
        <p:blipFill>
          <a:blip r:embed="rId6"/>
          <a:stretch>
            <a:fillRect/>
          </a:stretch>
        </p:blipFill>
        <p:spPr>
          <a:xfrm>
            <a:off x="2386599" y="2286728"/>
            <a:ext cx="7422644" cy="3068931"/>
          </a:xfrm>
          <a:prstGeom prst="rect">
            <a:avLst/>
          </a:prstGeom>
        </p:spPr>
      </p:pic>
    </p:spTree>
    <p:extLst>
      <p:ext uri="{BB962C8B-B14F-4D97-AF65-F5344CB8AC3E}">
        <p14:creationId xmlns:p14="http://schemas.microsoft.com/office/powerpoint/2010/main" val="14044848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92" name="Google Shape;192;p12"/>
          <p:cNvSpPr txBox="1">
            <a:spLocks noGrp="1"/>
          </p:cNvSpPr>
          <p:nvPr>
            <p:ph type="title"/>
          </p:nvPr>
        </p:nvSpPr>
        <p:spPr>
          <a:xfrm>
            <a:off x="534923" y="365251"/>
            <a:ext cx="5034604" cy="689276"/>
          </a:xfrm>
          <a:prstGeom prst="rect">
            <a:avLst/>
          </a:prstGeom>
          <a:noFill/>
          <a:ln>
            <a:noFill/>
          </a:ln>
        </p:spPr>
        <p:txBody>
          <a:bodyPr spcFirstLastPara="1" wrap="square" lIns="0" tIns="12050" rIns="0" bIns="0" anchor="t" anchorCtr="0">
            <a:spAutoFit/>
          </a:bodyPr>
          <a:lstStyle/>
          <a:p>
            <a:pPr marL="12700" lvl="0"/>
            <a:r>
              <a:rPr lang="es-ES" sz="4400" b="1" dirty="0"/>
              <a:t>Creación de tablas</a:t>
            </a:r>
            <a:endParaRPr sz="4400" dirty="0"/>
          </a:p>
        </p:txBody>
      </p:sp>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pic>
        <p:nvPicPr>
          <p:cNvPr id="11" name="Imagen 10"/>
          <p:cNvPicPr/>
          <p:nvPr/>
        </p:nvPicPr>
        <p:blipFill>
          <a:blip r:embed="rId6">
            <a:extLst>
              <a:ext uri="{28A0092B-C50C-407E-A947-70E740481C1C}">
                <a14:useLocalDpi xmlns:a14="http://schemas.microsoft.com/office/drawing/2010/main" val="0"/>
              </a:ext>
            </a:extLst>
          </a:blip>
          <a:srcRect/>
          <a:stretch>
            <a:fillRect/>
          </a:stretch>
        </p:blipFill>
        <p:spPr bwMode="auto">
          <a:xfrm>
            <a:off x="1393910" y="2359920"/>
            <a:ext cx="4175617" cy="3265026"/>
          </a:xfrm>
          <a:prstGeom prst="rect">
            <a:avLst/>
          </a:prstGeom>
          <a:noFill/>
          <a:ln>
            <a:noFill/>
          </a:ln>
        </p:spPr>
      </p:pic>
    </p:spTree>
    <p:extLst>
      <p:ext uri="{BB962C8B-B14F-4D97-AF65-F5344CB8AC3E}">
        <p14:creationId xmlns:p14="http://schemas.microsoft.com/office/powerpoint/2010/main" val="2535337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2"/>
        <p:cNvGrpSpPr/>
        <p:nvPr/>
      </p:nvGrpSpPr>
      <p:grpSpPr>
        <a:xfrm>
          <a:off x="0" y="0"/>
          <a:ext cx="0" cy="0"/>
          <a:chOff x="0" y="0"/>
          <a:chExt cx="0" cy="0"/>
        </a:xfrm>
      </p:grpSpPr>
      <p:grpSp>
        <p:nvGrpSpPr>
          <p:cNvPr id="53" name="Google Shape;53;p2"/>
          <p:cNvGrpSpPr/>
          <p:nvPr/>
        </p:nvGrpSpPr>
        <p:grpSpPr>
          <a:xfrm>
            <a:off x="0" y="0"/>
            <a:ext cx="12191999" cy="6857997"/>
            <a:chOff x="0" y="0"/>
            <a:chExt cx="12191999" cy="6857997"/>
          </a:xfrm>
        </p:grpSpPr>
        <p:pic>
          <p:nvPicPr>
            <p:cNvPr id="54" name="Google Shape;54;p2"/>
            <p:cNvPicPr preferRelativeResize="0"/>
            <p:nvPr/>
          </p:nvPicPr>
          <p:blipFill rotWithShape="1">
            <a:blip r:embed="rId3">
              <a:alphaModFix/>
            </a:blip>
            <a:srcRect/>
            <a:stretch/>
          </p:blipFill>
          <p:spPr>
            <a:xfrm>
              <a:off x="0" y="0"/>
              <a:ext cx="12191999" cy="6857997"/>
            </a:xfrm>
            <a:prstGeom prst="rect">
              <a:avLst/>
            </a:prstGeom>
            <a:noFill/>
            <a:ln>
              <a:noFill/>
            </a:ln>
          </p:spPr>
        </p:pic>
        <p:pic>
          <p:nvPicPr>
            <p:cNvPr id="55" name="Google Shape;55;p2"/>
            <p:cNvPicPr preferRelativeResize="0"/>
            <p:nvPr/>
          </p:nvPicPr>
          <p:blipFill rotWithShape="1">
            <a:blip r:embed="rId4">
              <a:alphaModFix/>
            </a:blip>
            <a:srcRect/>
            <a:stretch/>
          </p:blipFill>
          <p:spPr>
            <a:xfrm>
              <a:off x="11348662" y="317754"/>
              <a:ext cx="174851" cy="170429"/>
            </a:xfrm>
            <a:prstGeom prst="rect">
              <a:avLst/>
            </a:prstGeom>
            <a:noFill/>
            <a:ln>
              <a:noFill/>
            </a:ln>
          </p:spPr>
        </p:pic>
        <p:sp>
          <p:nvSpPr>
            <p:cNvPr id="56" name="Google Shape;56;p2"/>
            <p:cNvSpPr/>
            <p:nvPr/>
          </p:nvSpPr>
          <p:spPr>
            <a:xfrm>
              <a:off x="11027664" y="516165"/>
              <a:ext cx="813435" cy="587375"/>
            </a:xfrm>
            <a:custGeom>
              <a:avLst/>
              <a:gdLst/>
              <a:ahLst/>
              <a:cxnLst/>
              <a:rect l="l" t="t" r="r" b="b"/>
              <a:pathLst>
                <a:path w="813434" h="587375" extrusionOk="0">
                  <a:moveTo>
                    <a:pt x="201993" y="77711"/>
                  </a:moveTo>
                  <a:lnTo>
                    <a:pt x="169100" y="51803"/>
                  </a:lnTo>
                  <a:lnTo>
                    <a:pt x="163537" y="50241"/>
                  </a:lnTo>
                  <a:lnTo>
                    <a:pt x="156248" y="48628"/>
                  </a:lnTo>
                  <a:lnTo>
                    <a:pt x="147307" y="46926"/>
                  </a:lnTo>
                  <a:lnTo>
                    <a:pt x="136753" y="45072"/>
                  </a:lnTo>
                  <a:lnTo>
                    <a:pt x="134658" y="45072"/>
                  </a:lnTo>
                  <a:lnTo>
                    <a:pt x="131521" y="44551"/>
                  </a:lnTo>
                  <a:lnTo>
                    <a:pt x="127342" y="43522"/>
                  </a:lnTo>
                  <a:lnTo>
                    <a:pt x="113347" y="40995"/>
                  </a:lnTo>
                  <a:lnTo>
                    <a:pt x="103403" y="38138"/>
                  </a:lnTo>
                  <a:lnTo>
                    <a:pt x="97472" y="34988"/>
                  </a:lnTo>
                  <a:lnTo>
                    <a:pt x="95516" y="31597"/>
                  </a:lnTo>
                  <a:lnTo>
                    <a:pt x="95516" y="28486"/>
                  </a:lnTo>
                  <a:lnTo>
                    <a:pt x="97599" y="26416"/>
                  </a:lnTo>
                  <a:lnTo>
                    <a:pt x="101257" y="24866"/>
                  </a:lnTo>
                  <a:lnTo>
                    <a:pt x="105422" y="23825"/>
                  </a:lnTo>
                  <a:lnTo>
                    <a:pt x="111163" y="22796"/>
                  </a:lnTo>
                  <a:lnTo>
                    <a:pt x="127863" y="22796"/>
                  </a:lnTo>
                  <a:lnTo>
                    <a:pt x="135178" y="23825"/>
                  </a:lnTo>
                  <a:lnTo>
                    <a:pt x="139877" y="25895"/>
                  </a:lnTo>
                  <a:lnTo>
                    <a:pt x="145097" y="27965"/>
                  </a:lnTo>
                  <a:lnTo>
                    <a:pt x="147701" y="31089"/>
                  </a:lnTo>
                  <a:lnTo>
                    <a:pt x="147701" y="35750"/>
                  </a:lnTo>
                  <a:lnTo>
                    <a:pt x="196253" y="35750"/>
                  </a:lnTo>
                  <a:lnTo>
                    <a:pt x="196253" y="34188"/>
                  </a:lnTo>
                  <a:lnTo>
                    <a:pt x="195072" y="26136"/>
                  </a:lnTo>
                  <a:lnTo>
                    <a:pt x="193395" y="22796"/>
                  </a:lnTo>
                  <a:lnTo>
                    <a:pt x="191554" y="19100"/>
                  </a:lnTo>
                  <a:lnTo>
                    <a:pt x="153898" y="2006"/>
                  </a:lnTo>
                  <a:lnTo>
                    <a:pt x="120561" y="0"/>
                  </a:lnTo>
                  <a:lnTo>
                    <a:pt x="102158" y="571"/>
                  </a:lnTo>
                  <a:lnTo>
                    <a:pt x="61061" y="8801"/>
                  </a:lnTo>
                  <a:lnTo>
                    <a:pt x="40703" y="39890"/>
                  </a:lnTo>
                  <a:lnTo>
                    <a:pt x="41744" y="44030"/>
                  </a:lnTo>
                  <a:lnTo>
                    <a:pt x="73647" y="65659"/>
                  </a:lnTo>
                  <a:lnTo>
                    <a:pt x="110121" y="73050"/>
                  </a:lnTo>
                  <a:lnTo>
                    <a:pt x="112217" y="73558"/>
                  </a:lnTo>
                  <a:lnTo>
                    <a:pt x="113779" y="73558"/>
                  </a:lnTo>
                  <a:lnTo>
                    <a:pt x="114820" y="74079"/>
                  </a:lnTo>
                  <a:lnTo>
                    <a:pt x="117957" y="74079"/>
                  </a:lnTo>
                  <a:lnTo>
                    <a:pt x="120040" y="74599"/>
                  </a:lnTo>
                  <a:lnTo>
                    <a:pt x="132067" y="77038"/>
                  </a:lnTo>
                  <a:lnTo>
                    <a:pt x="140728" y="79781"/>
                  </a:lnTo>
                  <a:lnTo>
                    <a:pt x="145948" y="82905"/>
                  </a:lnTo>
                  <a:lnTo>
                    <a:pt x="147701" y="86512"/>
                  </a:lnTo>
                  <a:lnTo>
                    <a:pt x="147701" y="89623"/>
                  </a:lnTo>
                  <a:lnTo>
                    <a:pt x="145097" y="91694"/>
                  </a:lnTo>
                  <a:lnTo>
                    <a:pt x="140398" y="93764"/>
                  </a:lnTo>
                  <a:lnTo>
                    <a:pt x="135699" y="95326"/>
                  </a:lnTo>
                  <a:lnTo>
                    <a:pt x="129438" y="96354"/>
                  </a:lnTo>
                  <a:lnTo>
                    <a:pt x="110642" y="96354"/>
                  </a:lnTo>
                  <a:lnTo>
                    <a:pt x="102298" y="95326"/>
                  </a:lnTo>
                  <a:lnTo>
                    <a:pt x="97078" y="93243"/>
                  </a:lnTo>
                  <a:lnTo>
                    <a:pt x="91859" y="90652"/>
                  </a:lnTo>
                  <a:lnTo>
                    <a:pt x="89255" y="87553"/>
                  </a:lnTo>
                  <a:lnTo>
                    <a:pt x="89255" y="82372"/>
                  </a:lnTo>
                  <a:lnTo>
                    <a:pt x="89776" y="81330"/>
                  </a:lnTo>
                  <a:lnTo>
                    <a:pt x="89776" y="79260"/>
                  </a:lnTo>
                  <a:lnTo>
                    <a:pt x="38620" y="79260"/>
                  </a:lnTo>
                  <a:lnTo>
                    <a:pt x="38620" y="81330"/>
                  </a:lnTo>
                  <a:lnTo>
                    <a:pt x="67652" y="114642"/>
                  </a:lnTo>
                  <a:lnTo>
                    <a:pt x="116382" y="119672"/>
                  </a:lnTo>
                  <a:lnTo>
                    <a:pt x="135877" y="119087"/>
                  </a:lnTo>
                  <a:lnTo>
                    <a:pt x="180060" y="110350"/>
                  </a:lnTo>
                  <a:lnTo>
                    <a:pt x="197827" y="96354"/>
                  </a:lnTo>
                  <a:lnTo>
                    <a:pt x="200621" y="91325"/>
                  </a:lnTo>
                  <a:lnTo>
                    <a:pt x="201993" y="82905"/>
                  </a:lnTo>
                  <a:lnTo>
                    <a:pt x="201993" y="77711"/>
                  </a:lnTo>
                  <a:close/>
                </a:path>
                <a:path w="813434" h="587375" extrusionOk="0">
                  <a:moveTo>
                    <a:pt x="365353" y="92722"/>
                  </a:moveTo>
                  <a:lnTo>
                    <a:pt x="275577" y="92722"/>
                  </a:lnTo>
                  <a:lnTo>
                    <a:pt x="275577" y="69938"/>
                  </a:lnTo>
                  <a:lnTo>
                    <a:pt x="355447" y="69938"/>
                  </a:lnTo>
                  <a:lnTo>
                    <a:pt x="355447" y="45072"/>
                  </a:lnTo>
                  <a:lnTo>
                    <a:pt x="275577" y="45072"/>
                  </a:lnTo>
                  <a:lnTo>
                    <a:pt x="275577" y="26936"/>
                  </a:lnTo>
                  <a:lnTo>
                    <a:pt x="362229" y="26936"/>
                  </a:lnTo>
                  <a:lnTo>
                    <a:pt x="362229" y="1549"/>
                  </a:lnTo>
                  <a:lnTo>
                    <a:pt x="223393" y="1549"/>
                  </a:lnTo>
                  <a:lnTo>
                    <a:pt x="223393" y="117589"/>
                  </a:lnTo>
                  <a:lnTo>
                    <a:pt x="365353" y="117589"/>
                  </a:lnTo>
                  <a:lnTo>
                    <a:pt x="365353" y="92722"/>
                  </a:lnTo>
                  <a:close/>
                </a:path>
                <a:path w="813434" h="587375" extrusionOk="0">
                  <a:moveTo>
                    <a:pt x="373189" y="147116"/>
                  </a:moveTo>
                  <a:lnTo>
                    <a:pt x="0" y="147116"/>
                  </a:lnTo>
                  <a:lnTo>
                    <a:pt x="0" y="208775"/>
                  </a:lnTo>
                  <a:lnTo>
                    <a:pt x="231736" y="208775"/>
                  </a:lnTo>
                  <a:lnTo>
                    <a:pt x="242138" y="211569"/>
                  </a:lnTo>
                  <a:lnTo>
                    <a:pt x="249161" y="218744"/>
                  </a:lnTo>
                  <a:lnTo>
                    <a:pt x="251777" y="228434"/>
                  </a:lnTo>
                  <a:lnTo>
                    <a:pt x="248970" y="238810"/>
                  </a:lnTo>
                  <a:lnTo>
                    <a:pt x="107518" y="483857"/>
                  </a:lnTo>
                  <a:lnTo>
                    <a:pt x="153974" y="527367"/>
                  </a:lnTo>
                  <a:lnTo>
                    <a:pt x="373189" y="147116"/>
                  </a:lnTo>
                  <a:close/>
                </a:path>
                <a:path w="813434" h="587375" extrusionOk="0">
                  <a:moveTo>
                    <a:pt x="573620" y="1549"/>
                  </a:moveTo>
                  <a:lnTo>
                    <a:pt x="523506" y="1549"/>
                  </a:lnTo>
                  <a:lnTo>
                    <a:pt x="523506" y="79781"/>
                  </a:lnTo>
                  <a:lnTo>
                    <a:pt x="487578" y="39890"/>
                  </a:lnTo>
                  <a:lnTo>
                    <a:pt x="453047" y="1549"/>
                  </a:lnTo>
                  <a:lnTo>
                    <a:pt x="387273" y="1549"/>
                  </a:lnTo>
                  <a:lnTo>
                    <a:pt x="387273" y="117589"/>
                  </a:lnTo>
                  <a:lnTo>
                    <a:pt x="436867" y="117589"/>
                  </a:lnTo>
                  <a:lnTo>
                    <a:pt x="436867" y="39890"/>
                  </a:lnTo>
                  <a:lnTo>
                    <a:pt x="505231" y="117589"/>
                  </a:lnTo>
                  <a:lnTo>
                    <a:pt x="573620" y="117589"/>
                  </a:lnTo>
                  <a:lnTo>
                    <a:pt x="573620" y="79781"/>
                  </a:lnTo>
                  <a:lnTo>
                    <a:pt x="573620" y="1549"/>
                  </a:lnTo>
                  <a:close/>
                </a:path>
                <a:path w="813434" h="587375" extrusionOk="0">
                  <a:moveTo>
                    <a:pt x="616927" y="557936"/>
                  </a:moveTo>
                  <a:lnTo>
                    <a:pt x="491020" y="350456"/>
                  </a:lnTo>
                  <a:lnTo>
                    <a:pt x="406590" y="211366"/>
                  </a:lnTo>
                  <a:lnTo>
                    <a:pt x="406069" y="211366"/>
                  </a:lnTo>
                  <a:lnTo>
                    <a:pt x="406069" y="211874"/>
                  </a:lnTo>
                  <a:lnTo>
                    <a:pt x="200418" y="559498"/>
                  </a:lnTo>
                  <a:lnTo>
                    <a:pt x="255231" y="586943"/>
                  </a:lnTo>
                  <a:lnTo>
                    <a:pt x="389890" y="360565"/>
                  </a:lnTo>
                  <a:lnTo>
                    <a:pt x="397637" y="352983"/>
                  </a:lnTo>
                  <a:lnTo>
                    <a:pt x="407631" y="350456"/>
                  </a:lnTo>
                  <a:lnTo>
                    <a:pt x="417639" y="352983"/>
                  </a:lnTo>
                  <a:lnTo>
                    <a:pt x="425386" y="360565"/>
                  </a:lnTo>
                  <a:lnTo>
                    <a:pt x="561086" y="586943"/>
                  </a:lnTo>
                  <a:lnTo>
                    <a:pt x="616927" y="557936"/>
                  </a:lnTo>
                  <a:close/>
                </a:path>
                <a:path w="813434" h="587375" extrusionOk="0">
                  <a:moveTo>
                    <a:pt x="792276" y="117589"/>
                  </a:moveTo>
                  <a:lnTo>
                    <a:pt x="778484" y="96875"/>
                  </a:lnTo>
                  <a:lnTo>
                    <a:pt x="761593" y="71488"/>
                  </a:lnTo>
                  <a:lnTo>
                    <a:pt x="733653" y="29527"/>
                  </a:lnTo>
                  <a:lnTo>
                    <a:pt x="715035" y="1549"/>
                  </a:lnTo>
                  <a:lnTo>
                    <a:pt x="708291" y="1549"/>
                  </a:lnTo>
                  <a:lnTo>
                    <a:pt x="708291" y="71488"/>
                  </a:lnTo>
                  <a:lnTo>
                    <a:pt x="657123" y="71488"/>
                  </a:lnTo>
                  <a:lnTo>
                    <a:pt x="683742" y="29527"/>
                  </a:lnTo>
                  <a:lnTo>
                    <a:pt x="708291" y="71488"/>
                  </a:lnTo>
                  <a:lnTo>
                    <a:pt x="708291" y="1549"/>
                  </a:lnTo>
                  <a:lnTo>
                    <a:pt x="657644" y="1549"/>
                  </a:lnTo>
                  <a:lnTo>
                    <a:pt x="576745" y="117589"/>
                  </a:lnTo>
                  <a:lnTo>
                    <a:pt x="628942" y="117589"/>
                  </a:lnTo>
                  <a:lnTo>
                    <a:pt x="641464" y="96875"/>
                  </a:lnTo>
                  <a:lnTo>
                    <a:pt x="722350" y="96875"/>
                  </a:lnTo>
                  <a:lnTo>
                    <a:pt x="734390" y="117589"/>
                  </a:lnTo>
                  <a:lnTo>
                    <a:pt x="792276" y="117589"/>
                  </a:lnTo>
                  <a:close/>
                </a:path>
                <a:path w="813434" h="587375" extrusionOk="0">
                  <a:moveTo>
                    <a:pt x="813219" y="147116"/>
                  </a:moveTo>
                  <a:lnTo>
                    <a:pt x="439470" y="147116"/>
                  </a:lnTo>
                  <a:lnTo>
                    <a:pt x="658685" y="527367"/>
                  </a:lnTo>
                  <a:lnTo>
                    <a:pt x="705154" y="483857"/>
                  </a:lnTo>
                  <a:lnTo>
                    <a:pt x="563689" y="238810"/>
                  </a:lnTo>
                  <a:lnTo>
                    <a:pt x="560882" y="228434"/>
                  </a:lnTo>
                  <a:lnTo>
                    <a:pt x="563499" y="218744"/>
                  </a:lnTo>
                  <a:lnTo>
                    <a:pt x="570522" y="211569"/>
                  </a:lnTo>
                  <a:lnTo>
                    <a:pt x="580923" y="208775"/>
                  </a:lnTo>
                  <a:lnTo>
                    <a:pt x="813219" y="208775"/>
                  </a:lnTo>
                  <a:lnTo>
                    <a:pt x="813219" y="147116"/>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7" name="Google Shape;57;p2"/>
          <p:cNvSpPr txBox="1">
            <a:spLocks noGrp="1"/>
          </p:cNvSpPr>
          <p:nvPr>
            <p:ph type="title"/>
          </p:nvPr>
        </p:nvSpPr>
        <p:spPr>
          <a:xfrm>
            <a:off x="2689076" y="716003"/>
            <a:ext cx="7674124" cy="2228815"/>
          </a:xfrm>
          <a:prstGeom prst="rect">
            <a:avLst/>
          </a:prstGeom>
          <a:noFill/>
          <a:ln>
            <a:noFill/>
          </a:ln>
        </p:spPr>
        <p:txBody>
          <a:bodyPr spcFirstLastPara="1" wrap="square" lIns="0" tIns="12700" rIns="0" bIns="0" anchor="t" anchorCtr="0">
            <a:spAutoFit/>
          </a:bodyPr>
          <a:lstStyle/>
          <a:p>
            <a:pPr marL="15240" marR="5080" lvl="0" indent="985519" rtl="0">
              <a:lnSpc>
                <a:spcPct val="100000"/>
              </a:lnSpc>
              <a:spcBef>
                <a:spcPts val="0"/>
              </a:spcBef>
              <a:spcAft>
                <a:spcPts val="0"/>
              </a:spcAft>
              <a:buNone/>
            </a:pPr>
            <a:r>
              <a:rPr lang="es-CO" b="1" dirty="0" smtClean="0"/>
              <a:t>     TECH</a:t>
            </a:r>
            <a:br>
              <a:rPr lang="es-CO" b="1" dirty="0" smtClean="0"/>
            </a:br>
            <a:r>
              <a:rPr lang="es-CO" b="1" dirty="0"/>
              <a:t> </a:t>
            </a:r>
            <a:r>
              <a:rPr lang="es-CO" b="1" dirty="0" smtClean="0"/>
              <a:t>  ELECTRONICS</a:t>
            </a:r>
            <a:endParaRPr b="1" dirty="0"/>
          </a:p>
        </p:txBody>
      </p:sp>
      <p:sp>
        <p:nvSpPr>
          <p:cNvPr id="58" name="Google Shape;58;p2"/>
          <p:cNvSpPr/>
          <p:nvPr/>
        </p:nvSpPr>
        <p:spPr>
          <a:xfrm>
            <a:off x="5228082" y="3321558"/>
            <a:ext cx="1736725" cy="0"/>
          </a:xfrm>
          <a:custGeom>
            <a:avLst/>
            <a:gdLst/>
            <a:ahLst/>
            <a:cxnLst/>
            <a:rect l="l" t="t" r="r" b="b"/>
            <a:pathLst>
              <a:path w="1736725" h="120000" extrusionOk="0">
                <a:moveTo>
                  <a:pt x="0" y="0"/>
                </a:moveTo>
                <a:lnTo>
                  <a:pt x="1736216" y="0"/>
                </a:lnTo>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 name="Google Shape;59;p2"/>
          <p:cNvSpPr txBox="1"/>
          <p:nvPr/>
        </p:nvSpPr>
        <p:spPr>
          <a:xfrm>
            <a:off x="4545699" y="3521202"/>
            <a:ext cx="3960877" cy="1036181"/>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s-CO" sz="1600" dirty="0">
                <a:solidFill>
                  <a:srgbClr val="FFFFFF"/>
                </a:solidFill>
                <a:latin typeface="Trebuchet MS"/>
                <a:ea typeface="Trebuchet MS"/>
                <a:cs typeface="Trebuchet MS"/>
                <a:sym typeface="Trebuchet MS"/>
              </a:rPr>
              <a:t> Gil Hernández Eduardo José</a:t>
            </a:r>
            <a:endParaRPr dirty="0"/>
          </a:p>
          <a:p>
            <a:pPr marL="12700" marR="5080" lvl="0" indent="0" algn="just" rtl="0">
              <a:lnSpc>
                <a:spcPct val="100000"/>
              </a:lnSpc>
              <a:spcBef>
                <a:spcPts val="100"/>
              </a:spcBef>
              <a:spcAft>
                <a:spcPts val="0"/>
              </a:spcAft>
              <a:buNone/>
            </a:pPr>
            <a:r>
              <a:rPr lang="es-CO" sz="1600" dirty="0">
                <a:solidFill>
                  <a:srgbClr val="FFFFFF"/>
                </a:solidFill>
                <a:latin typeface="Trebuchet MS"/>
                <a:ea typeface="Trebuchet MS"/>
                <a:cs typeface="Trebuchet MS"/>
                <a:sym typeface="Trebuchet MS"/>
              </a:rPr>
              <a:t>Montenegro Martin </a:t>
            </a:r>
            <a:r>
              <a:rPr lang="es-CO" sz="1600" dirty="0" smtClean="0">
                <a:solidFill>
                  <a:srgbClr val="FFFFFF"/>
                </a:solidFill>
                <a:latin typeface="Trebuchet MS"/>
                <a:ea typeface="Trebuchet MS"/>
                <a:cs typeface="Trebuchet MS"/>
                <a:sym typeface="Trebuchet MS"/>
              </a:rPr>
              <a:t>Julián </a:t>
            </a:r>
            <a:r>
              <a:rPr lang="es-CO" sz="1600" dirty="0">
                <a:solidFill>
                  <a:srgbClr val="FFFFFF"/>
                </a:solidFill>
                <a:latin typeface="Trebuchet MS"/>
                <a:ea typeface="Trebuchet MS"/>
                <a:cs typeface="Trebuchet MS"/>
                <a:sym typeface="Trebuchet MS"/>
              </a:rPr>
              <a:t>Alcides</a:t>
            </a:r>
            <a:endParaRPr dirty="0"/>
          </a:p>
          <a:p>
            <a:pPr marL="12700" marR="5080" lvl="0" indent="0" algn="just" rtl="0">
              <a:lnSpc>
                <a:spcPct val="100000"/>
              </a:lnSpc>
              <a:spcBef>
                <a:spcPts val="100"/>
              </a:spcBef>
              <a:spcAft>
                <a:spcPts val="0"/>
              </a:spcAft>
              <a:buNone/>
            </a:pPr>
            <a:r>
              <a:rPr lang="es-CO" sz="1600" dirty="0">
                <a:solidFill>
                  <a:schemeClr val="bg1"/>
                </a:solidFill>
                <a:latin typeface="Trebuchet MS"/>
                <a:ea typeface="Trebuchet MS"/>
                <a:cs typeface="Trebuchet MS"/>
                <a:sym typeface="Trebuchet MS"/>
              </a:rPr>
              <a:t>Caballero Rodríguez John Fredy </a:t>
            </a:r>
            <a:endParaRPr dirty="0">
              <a:solidFill>
                <a:schemeClr val="bg1"/>
              </a:solidFill>
            </a:endParaRPr>
          </a:p>
          <a:p>
            <a:pPr marL="12700" marR="5080" lvl="0" indent="0" algn="just" rtl="0">
              <a:lnSpc>
                <a:spcPct val="100000"/>
              </a:lnSpc>
              <a:spcBef>
                <a:spcPts val="100"/>
              </a:spcBef>
              <a:spcAft>
                <a:spcPts val="0"/>
              </a:spcAft>
              <a:buNone/>
            </a:pPr>
            <a:r>
              <a:rPr lang="es-ES" sz="1600" dirty="0">
                <a:solidFill>
                  <a:schemeClr val="bg1"/>
                </a:solidFill>
                <a:latin typeface="Trebuchet MS"/>
                <a:ea typeface="Trebuchet MS"/>
                <a:cs typeface="Trebuchet MS"/>
                <a:sym typeface="Trebuchet MS"/>
              </a:rPr>
              <a:t>Fandiño </a:t>
            </a:r>
            <a:r>
              <a:rPr lang="es-ES" sz="1600" dirty="0" smtClean="0">
                <a:solidFill>
                  <a:schemeClr val="bg1"/>
                </a:solidFill>
                <a:latin typeface="Trebuchet MS"/>
                <a:ea typeface="Trebuchet MS"/>
                <a:cs typeface="Trebuchet MS"/>
                <a:sym typeface="Trebuchet MS"/>
              </a:rPr>
              <a:t>Hernández </a:t>
            </a:r>
            <a:r>
              <a:rPr lang="es-ES" sz="1600" dirty="0">
                <a:solidFill>
                  <a:schemeClr val="bg1"/>
                </a:solidFill>
                <a:latin typeface="Trebuchet MS"/>
                <a:ea typeface="Trebuchet MS"/>
                <a:cs typeface="Trebuchet MS"/>
                <a:sym typeface="Trebuchet MS"/>
              </a:rPr>
              <a:t>Angie Natalia</a:t>
            </a:r>
            <a:endParaRPr sz="1600" dirty="0">
              <a:solidFill>
                <a:schemeClr val="bg1"/>
              </a:solidFill>
              <a:latin typeface="Trebuchet MS"/>
              <a:ea typeface="Trebuchet MS"/>
              <a:cs typeface="Trebuchet MS"/>
              <a:sym typeface="Trebuchet MS"/>
            </a:endParaRPr>
          </a:p>
        </p:txBody>
      </p:sp>
      <p:sp>
        <p:nvSpPr>
          <p:cNvPr id="69" name="Google Shape;69;p2"/>
          <p:cNvSpPr txBox="1"/>
          <p:nvPr/>
        </p:nvSpPr>
        <p:spPr>
          <a:xfrm>
            <a:off x="1924609" y="5340327"/>
            <a:ext cx="9203055" cy="1001394"/>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s-CO" sz="1600" dirty="0">
                <a:solidFill>
                  <a:srgbClr val="FFFFFF"/>
                </a:solidFill>
                <a:latin typeface="Trebuchet MS"/>
                <a:ea typeface="Trebuchet MS"/>
                <a:cs typeface="Trebuchet MS"/>
                <a:sym typeface="Trebuchet MS"/>
              </a:rPr>
              <a:t>Servicio Nacional de Aprendizaje –SENA, Centro de Electricidad Electrónica y Telecomunicaciones</a:t>
            </a:r>
            <a:endParaRPr sz="1600" dirty="0">
              <a:solidFill>
                <a:schemeClr val="dk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s-CO" sz="1600" dirty="0">
                <a:solidFill>
                  <a:srgbClr val="FFFFFF"/>
                </a:solidFill>
                <a:latin typeface="Trebuchet MS"/>
                <a:ea typeface="Trebuchet MS"/>
                <a:cs typeface="Trebuchet MS"/>
                <a:sym typeface="Trebuchet MS"/>
              </a:rPr>
              <a:t>Técnico en Programación de Software - TPS, Primer Trimestre</a:t>
            </a:r>
            <a:endParaRPr sz="1600" dirty="0">
              <a:solidFill>
                <a:schemeClr val="dk1"/>
              </a:solidFill>
              <a:latin typeface="Trebuchet MS"/>
              <a:ea typeface="Trebuchet MS"/>
              <a:cs typeface="Trebuchet MS"/>
              <a:sym typeface="Trebuchet MS"/>
            </a:endParaRPr>
          </a:p>
          <a:p>
            <a:pPr marL="3232150" marR="3224530" lvl="0" indent="-635" algn="ctr" rtl="0">
              <a:lnSpc>
                <a:spcPct val="100000"/>
              </a:lnSpc>
              <a:spcBef>
                <a:spcPts val="0"/>
              </a:spcBef>
              <a:spcAft>
                <a:spcPts val="0"/>
              </a:spcAft>
              <a:buNone/>
            </a:pPr>
            <a:r>
              <a:rPr lang="es-CO" sz="1600" dirty="0">
                <a:solidFill>
                  <a:srgbClr val="FFFFFF"/>
                </a:solidFill>
                <a:latin typeface="Trebuchet MS"/>
                <a:ea typeface="Trebuchet MS"/>
                <a:cs typeface="Trebuchet MS"/>
                <a:sym typeface="Trebuchet MS"/>
              </a:rPr>
              <a:t>Instructor Albeiro Ramos  Bogotá, 25 de marzo de 2023</a:t>
            </a:r>
            <a:endParaRPr sz="1600" dirty="0">
              <a:solidFill>
                <a:schemeClr val="dk1"/>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1" y="-59345"/>
            <a:ext cx="12191999" cy="1459440"/>
          </a:xfrm>
          <a:prstGeom prst="rect">
            <a:avLst/>
          </a:prstGeom>
          <a:noFill/>
          <a:ln>
            <a:noFill/>
          </a:ln>
        </p:spPr>
      </p:pic>
      <p:sp>
        <p:nvSpPr>
          <p:cNvPr id="192" name="Google Shape;192;p12"/>
          <p:cNvSpPr txBox="1">
            <a:spLocks noGrp="1"/>
          </p:cNvSpPr>
          <p:nvPr>
            <p:ph type="title"/>
          </p:nvPr>
        </p:nvSpPr>
        <p:spPr>
          <a:xfrm>
            <a:off x="493359" y="325737"/>
            <a:ext cx="5949004" cy="689276"/>
          </a:xfrm>
          <a:prstGeom prst="rect">
            <a:avLst/>
          </a:prstGeom>
          <a:noFill/>
          <a:ln>
            <a:noFill/>
          </a:ln>
        </p:spPr>
        <p:txBody>
          <a:bodyPr spcFirstLastPara="1" wrap="square" lIns="0" tIns="12050" rIns="0" bIns="0" anchor="t" anchorCtr="0">
            <a:spAutoFit/>
          </a:bodyPr>
          <a:lstStyle/>
          <a:p>
            <a:pPr marL="12700"/>
            <a:r>
              <a:rPr lang="es-ES" sz="4400" b="1" dirty="0" smtClean="0"/>
              <a:t> Sentencias DDL(SQL)</a:t>
            </a:r>
            <a:endParaRPr lang="es-ES" sz="4400" dirty="0"/>
          </a:p>
        </p:txBody>
      </p:sp>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pic>
        <p:nvPicPr>
          <p:cNvPr id="12" name="Imagen 11"/>
          <p:cNvPicPr/>
          <p:nvPr/>
        </p:nvPicPr>
        <p:blipFill>
          <a:blip r:embed="rId6">
            <a:extLst>
              <a:ext uri="{28A0092B-C50C-407E-A947-70E740481C1C}">
                <a14:useLocalDpi xmlns:a14="http://schemas.microsoft.com/office/drawing/2010/main" val="0"/>
              </a:ext>
            </a:extLst>
          </a:blip>
          <a:srcRect/>
          <a:stretch>
            <a:fillRect/>
          </a:stretch>
        </p:blipFill>
        <p:spPr bwMode="auto">
          <a:xfrm>
            <a:off x="2654642" y="1824691"/>
            <a:ext cx="6882714" cy="2553345"/>
          </a:xfrm>
          <a:prstGeom prst="rect">
            <a:avLst/>
          </a:prstGeom>
          <a:noFill/>
          <a:ln>
            <a:noFill/>
          </a:ln>
        </p:spPr>
      </p:pic>
      <p:pic>
        <p:nvPicPr>
          <p:cNvPr id="13" name="Imagen 12"/>
          <p:cNvPicPr/>
          <p:nvPr/>
        </p:nvPicPr>
        <p:blipFill>
          <a:blip r:embed="rId7">
            <a:extLst>
              <a:ext uri="{28A0092B-C50C-407E-A947-70E740481C1C}">
                <a14:useLocalDpi xmlns:a14="http://schemas.microsoft.com/office/drawing/2010/main" val="0"/>
              </a:ext>
            </a:extLst>
          </a:blip>
          <a:srcRect/>
          <a:stretch>
            <a:fillRect/>
          </a:stretch>
        </p:blipFill>
        <p:spPr bwMode="auto">
          <a:xfrm>
            <a:off x="2746680" y="4475018"/>
            <a:ext cx="6882714" cy="2008910"/>
          </a:xfrm>
          <a:prstGeom prst="rect">
            <a:avLst/>
          </a:prstGeom>
          <a:noFill/>
          <a:ln>
            <a:noFill/>
          </a:ln>
        </p:spPr>
      </p:pic>
    </p:spTree>
    <p:extLst>
      <p:ext uri="{BB962C8B-B14F-4D97-AF65-F5344CB8AC3E}">
        <p14:creationId xmlns:p14="http://schemas.microsoft.com/office/powerpoint/2010/main" val="10890970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1" y="0"/>
            <a:ext cx="12191999" cy="1459440"/>
          </a:xfrm>
          <a:prstGeom prst="rect">
            <a:avLst/>
          </a:prstGeom>
          <a:noFill/>
          <a:ln>
            <a:noFill/>
          </a:ln>
        </p:spPr>
      </p:pic>
      <p:sp>
        <p:nvSpPr>
          <p:cNvPr id="192" name="Google Shape;192;p12"/>
          <p:cNvSpPr txBox="1">
            <a:spLocks noGrp="1"/>
          </p:cNvSpPr>
          <p:nvPr>
            <p:ph type="title"/>
          </p:nvPr>
        </p:nvSpPr>
        <p:spPr>
          <a:xfrm>
            <a:off x="357414" y="95633"/>
            <a:ext cx="6898187" cy="1366385"/>
          </a:xfrm>
          <a:prstGeom prst="rect">
            <a:avLst/>
          </a:prstGeom>
          <a:noFill/>
          <a:ln>
            <a:noFill/>
          </a:ln>
        </p:spPr>
        <p:txBody>
          <a:bodyPr spcFirstLastPara="1" wrap="square" lIns="0" tIns="12050" rIns="0" bIns="0" anchor="t" anchorCtr="0">
            <a:spAutoFit/>
          </a:bodyPr>
          <a:lstStyle/>
          <a:p>
            <a:pPr marL="12700"/>
            <a:r>
              <a:rPr lang="es-ES" sz="4400" b="1" dirty="0" smtClean="0"/>
              <a:t> Sentencias DDL(SQL)</a:t>
            </a:r>
            <a:br>
              <a:rPr lang="es-ES" sz="4400" b="1" dirty="0" smtClean="0"/>
            </a:br>
            <a:r>
              <a:rPr lang="es-ES" sz="4400" b="1" dirty="0" smtClean="0"/>
              <a:t> </a:t>
            </a:r>
            <a:r>
              <a:rPr lang="es-ES" sz="4400" dirty="0" smtClean="0"/>
              <a:t>Contraseña</a:t>
            </a:r>
            <a:r>
              <a:rPr lang="es-ES" sz="4400" b="1" dirty="0" smtClean="0"/>
              <a:t> </a:t>
            </a:r>
            <a:r>
              <a:rPr lang="es-ES" sz="4400" dirty="0" smtClean="0"/>
              <a:t>encriptada</a:t>
            </a:r>
            <a:endParaRPr lang="es-ES" sz="4400" dirty="0"/>
          </a:p>
        </p:txBody>
      </p:sp>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pic>
        <p:nvPicPr>
          <p:cNvPr id="2" name="Imagen 1"/>
          <p:cNvPicPr>
            <a:picLocks noChangeAspect="1"/>
          </p:cNvPicPr>
          <p:nvPr/>
        </p:nvPicPr>
        <p:blipFill>
          <a:blip r:embed="rId6"/>
          <a:stretch>
            <a:fillRect/>
          </a:stretch>
        </p:blipFill>
        <p:spPr>
          <a:xfrm>
            <a:off x="5978431" y="4170398"/>
            <a:ext cx="6213567" cy="1524518"/>
          </a:xfrm>
          <a:prstGeom prst="rect">
            <a:avLst/>
          </a:prstGeom>
        </p:spPr>
      </p:pic>
      <p:pic>
        <p:nvPicPr>
          <p:cNvPr id="3" name="Imagen 2"/>
          <p:cNvPicPr>
            <a:picLocks noChangeAspect="1"/>
          </p:cNvPicPr>
          <p:nvPr/>
        </p:nvPicPr>
        <p:blipFill>
          <a:blip r:embed="rId7"/>
          <a:stretch>
            <a:fillRect/>
          </a:stretch>
        </p:blipFill>
        <p:spPr>
          <a:xfrm>
            <a:off x="493359" y="4170398"/>
            <a:ext cx="5563376" cy="1724266"/>
          </a:xfrm>
          <a:prstGeom prst="rect">
            <a:avLst/>
          </a:prstGeom>
        </p:spPr>
      </p:pic>
      <p:pic>
        <p:nvPicPr>
          <p:cNvPr id="4" name="Imagen 3"/>
          <p:cNvPicPr>
            <a:picLocks noChangeAspect="1"/>
          </p:cNvPicPr>
          <p:nvPr/>
        </p:nvPicPr>
        <p:blipFill>
          <a:blip r:embed="rId8"/>
          <a:stretch>
            <a:fillRect/>
          </a:stretch>
        </p:blipFill>
        <p:spPr>
          <a:xfrm>
            <a:off x="343225" y="1635802"/>
            <a:ext cx="5347770" cy="2298889"/>
          </a:xfrm>
          <a:prstGeom prst="rect">
            <a:avLst/>
          </a:prstGeom>
        </p:spPr>
      </p:pic>
      <p:pic>
        <p:nvPicPr>
          <p:cNvPr id="5" name="Imagen 4"/>
          <p:cNvPicPr>
            <a:picLocks noChangeAspect="1"/>
          </p:cNvPicPr>
          <p:nvPr/>
        </p:nvPicPr>
        <p:blipFill>
          <a:blip r:embed="rId9"/>
          <a:stretch>
            <a:fillRect/>
          </a:stretch>
        </p:blipFill>
        <p:spPr>
          <a:xfrm>
            <a:off x="5978431" y="1968074"/>
            <a:ext cx="4677428" cy="1428949"/>
          </a:xfrm>
          <a:prstGeom prst="rect">
            <a:avLst/>
          </a:prstGeom>
        </p:spPr>
      </p:pic>
    </p:spTree>
    <p:extLst>
      <p:ext uri="{BB962C8B-B14F-4D97-AF65-F5344CB8AC3E}">
        <p14:creationId xmlns:p14="http://schemas.microsoft.com/office/powerpoint/2010/main" val="33568959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1" y="-59345"/>
            <a:ext cx="12191999" cy="1459440"/>
          </a:xfrm>
          <a:prstGeom prst="rect">
            <a:avLst/>
          </a:prstGeom>
          <a:noFill/>
          <a:ln>
            <a:noFill/>
          </a:ln>
        </p:spPr>
      </p:pic>
      <p:sp>
        <p:nvSpPr>
          <p:cNvPr id="192" name="Google Shape;192;p12"/>
          <p:cNvSpPr txBox="1">
            <a:spLocks noGrp="1"/>
          </p:cNvSpPr>
          <p:nvPr>
            <p:ph type="title"/>
          </p:nvPr>
        </p:nvSpPr>
        <p:spPr>
          <a:xfrm>
            <a:off x="265932" y="-9213"/>
            <a:ext cx="4631797" cy="1408026"/>
          </a:xfrm>
          <a:prstGeom prst="rect">
            <a:avLst/>
          </a:prstGeom>
          <a:noFill/>
          <a:ln>
            <a:noFill/>
          </a:ln>
        </p:spPr>
        <p:txBody>
          <a:bodyPr spcFirstLastPara="1" wrap="square" lIns="0" tIns="12050" rIns="0" bIns="0" anchor="t" anchorCtr="0">
            <a:spAutoFit/>
          </a:bodyPr>
          <a:lstStyle/>
          <a:p>
            <a:pPr marL="12700" algn="ctr"/>
            <a:r>
              <a:rPr lang="es-ES" sz="4400" b="1" dirty="0" smtClean="0"/>
              <a:t>CRUD</a:t>
            </a:r>
            <a:br>
              <a:rPr lang="es-ES" sz="4400" b="1" dirty="0" smtClean="0"/>
            </a:br>
            <a:r>
              <a:rPr lang="es-ES" sz="4400" dirty="0" smtClean="0"/>
              <a:t>Registrar</a:t>
            </a:r>
            <a:endParaRPr lang="es-ES" sz="4400" dirty="0"/>
          </a:p>
        </p:txBody>
      </p:sp>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pic>
        <p:nvPicPr>
          <p:cNvPr id="3" name="Imagen 2"/>
          <p:cNvPicPr>
            <a:picLocks noChangeAspect="1"/>
          </p:cNvPicPr>
          <p:nvPr/>
        </p:nvPicPr>
        <p:blipFill>
          <a:blip r:embed="rId6"/>
          <a:stretch>
            <a:fillRect/>
          </a:stretch>
        </p:blipFill>
        <p:spPr>
          <a:xfrm>
            <a:off x="1438173" y="1409147"/>
            <a:ext cx="4019625" cy="2859320"/>
          </a:xfrm>
          <a:prstGeom prst="rect">
            <a:avLst/>
          </a:prstGeom>
        </p:spPr>
      </p:pic>
      <p:pic>
        <p:nvPicPr>
          <p:cNvPr id="4" name="Imagen 3"/>
          <p:cNvPicPr>
            <a:picLocks noChangeAspect="1"/>
          </p:cNvPicPr>
          <p:nvPr/>
        </p:nvPicPr>
        <p:blipFill>
          <a:blip r:embed="rId7"/>
          <a:stretch>
            <a:fillRect/>
          </a:stretch>
        </p:blipFill>
        <p:spPr>
          <a:xfrm>
            <a:off x="6200349" y="1398813"/>
            <a:ext cx="4364543" cy="2869654"/>
          </a:xfrm>
          <a:prstGeom prst="rect">
            <a:avLst/>
          </a:prstGeom>
        </p:spPr>
      </p:pic>
      <p:pic>
        <p:nvPicPr>
          <p:cNvPr id="5" name="Imagen 4"/>
          <p:cNvPicPr>
            <a:picLocks noChangeAspect="1"/>
          </p:cNvPicPr>
          <p:nvPr/>
        </p:nvPicPr>
        <p:blipFill>
          <a:blip r:embed="rId8"/>
          <a:stretch>
            <a:fillRect/>
          </a:stretch>
        </p:blipFill>
        <p:spPr>
          <a:xfrm>
            <a:off x="2651641" y="4492797"/>
            <a:ext cx="7235054" cy="2060402"/>
          </a:xfrm>
          <a:prstGeom prst="rect">
            <a:avLst/>
          </a:prstGeom>
        </p:spPr>
      </p:pic>
    </p:spTree>
    <p:extLst>
      <p:ext uri="{BB962C8B-B14F-4D97-AF65-F5344CB8AC3E}">
        <p14:creationId xmlns:p14="http://schemas.microsoft.com/office/powerpoint/2010/main" val="13872089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1" y="-59345"/>
            <a:ext cx="12191999" cy="1459440"/>
          </a:xfrm>
          <a:prstGeom prst="rect">
            <a:avLst/>
          </a:prstGeom>
          <a:noFill/>
          <a:ln>
            <a:noFill/>
          </a:ln>
        </p:spPr>
      </p:pic>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pic>
        <p:nvPicPr>
          <p:cNvPr id="2" name="Imagen 1"/>
          <p:cNvPicPr>
            <a:picLocks noChangeAspect="1"/>
          </p:cNvPicPr>
          <p:nvPr/>
        </p:nvPicPr>
        <p:blipFill>
          <a:blip r:embed="rId6"/>
          <a:stretch>
            <a:fillRect/>
          </a:stretch>
        </p:blipFill>
        <p:spPr>
          <a:xfrm>
            <a:off x="853036" y="1459440"/>
            <a:ext cx="4411692" cy="2450940"/>
          </a:xfrm>
          <a:prstGeom prst="rect">
            <a:avLst/>
          </a:prstGeom>
        </p:spPr>
      </p:pic>
      <p:sp>
        <p:nvSpPr>
          <p:cNvPr id="14" name="Google Shape;192;p12"/>
          <p:cNvSpPr txBox="1">
            <a:spLocks/>
          </p:cNvSpPr>
          <p:nvPr/>
        </p:nvSpPr>
        <p:spPr>
          <a:xfrm>
            <a:off x="562090" y="0"/>
            <a:ext cx="5288932" cy="1366385"/>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200" b="0"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lgn="ctr"/>
            <a:r>
              <a:rPr lang="es-ES" sz="4400" b="1" dirty="0" smtClean="0"/>
              <a:t>CRUD</a:t>
            </a:r>
            <a:br>
              <a:rPr lang="es-ES" sz="4400" b="1" dirty="0" smtClean="0"/>
            </a:br>
            <a:r>
              <a:rPr lang="es-ES" sz="4400" dirty="0" smtClean="0"/>
              <a:t>Eliminar - Modificar</a:t>
            </a:r>
            <a:endParaRPr lang="es-ES" sz="4400" dirty="0"/>
          </a:p>
        </p:txBody>
      </p:sp>
      <p:pic>
        <p:nvPicPr>
          <p:cNvPr id="7" name="Imagen 6"/>
          <p:cNvPicPr>
            <a:picLocks noChangeAspect="1"/>
          </p:cNvPicPr>
          <p:nvPr/>
        </p:nvPicPr>
        <p:blipFill>
          <a:blip r:embed="rId7"/>
          <a:stretch>
            <a:fillRect/>
          </a:stretch>
        </p:blipFill>
        <p:spPr>
          <a:xfrm>
            <a:off x="5851403" y="1424234"/>
            <a:ext cx="4366638" cy="2486146"/>
          </a:xfrm>
          <a:prstGeom prst="rect">
            <a:avLst/>
          </a:prstGeom>
        </p:spPr>
      </p:pic>
      <p:pic>
        <p:nvPicPr>
          <p:cNvPr id="8" name="Imagen 7"/>
          <p:cNvPicPr>
            <a:picLocks noChangeAspect="1"/>
          </p:cNvPicPr>
          <p:nvPr/>
        </p:nvPicPr>
        <p:blipFill>
          <a:blip r:embed="rId8"/>
          <a:stretch>
            <a:fillRect/>
          </a:stretch>
        </p:blipFill>
        <p:spPr>
          <a:xfrm>
            <a:off x="6083100" y="4311645"/>
            <a:ext cx="4134941" cy="2446734"/>
          </a:xfrm>
          <a:prstGeom prst="rect">
            <a:avLst/>
          </a:prstGeom>
        </p:spPr>
      </p:pic>
      <p:pic>
        <p:nvPicPr>
          <p:cNvPr id="9" name="Imagen 8"/>
          <p:cNvPicPr>
            <a:picLocks noChangeAspect="1"/>
          </p:cNvPicPr>
          <p:nvPr/>
        </p:nvPicPr>
        <p:blipFill>
          <a:blip r:embed="rId9"/>
          <a:stretch>
            <a:fillRect/>
          </a:stretch>
        </p:blipFill>
        <p:spPr>
          <a:xfrm>
            <a:off x="1150892" y="4123538"/>
            <a:ext cx="4412457" cy="2634841"/>
          </a:xfrm>
          <a:prstGeom prst="rect">
            <a:avLst/>
          </a:prstGeom>
        </p:spPr>
      </p:pic>
    </p:spTree>
    <p:extLst>
      <p:ext uri="{BB962C8B-B14F-4D97-AF65-F5344CB8AC3E}">
        <p14:creationId xmlns:p14="http://schemas.microsoft.com/office/powerpoint/2010/main" val="10681188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1" y="-59345"/>
            <a:ext cx="12191999" cy="1459440"/>
          </a:xfrm>
          <a:prstGeom prst="rect">
            <a:avLst/>
          </a:prstGeom>
          <a:noFill/>
          <a:ln>
            <a:noFill/>
          </a:ln>
        </p:spPr>
      </p:pic>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pic>
        <p:nvPicPr>
          <p:cNvPr id="2" name="Imagen 1"/>
          <p:cNvPicPr>
            <a:picLocks noChangeAspect="1"/>
          </p:cNvPicPr>
          <p:nvPr/>
        </p:nvPicPr>
        <p:blipFill>
          <a:blip r:embed="rId6"/>
          <a:stretch>
            <a:fillRect/>
          </a:stretch>
        </p:blipFill>
        <p:spPr>
          <a:xfrm>
            <a:off x="853036" y="1459440"/>
            <a:ext cx="4411692" cy="2450940"/>
          </a:xfrm>
          <a:prstGeom prst="rect">
            <a:avLst/>
          </a:prstGeom>
        </p:spPr>
      </p:pic>
      <p:sp>
        <p:nvSpPr>
          <p:cNvPr id="14" name="Google Shape;192;p12"/>
          <p:cNvSpPr txBox="1">
            <a:spLocks/>
          </p:cNvSpPr>
          <p:nvPr/>
        </p:nvSpPr>
        <p:spPr>
          <a:xfrm>
            <a:off x="562090" y="0"/>
            <a:ext cx="5288932" cy="1366385"/>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200" b="0"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lgn="ctr"/>
            <a:r>
              <a:rPr lang="es-ES" sz="4400" b="1" dirty="0" smtClean="0"/>
              <a:t>CRUD</a:t>
            </a:r>
            <a:br>
              <a:rPr lang="es-ES" sz="4400" b="1" dirty="0" smtClean="0"/>
            </a:br>
            <a:r>
              <a:rPr lang="es-ES" sz="4400" dirty="0" smtClean="0"/>
              <a:t>Eliminar - Modificar</a:t>
            </a:r>
            <a:endParaRPr lang="es-ES" sz="4400" dirty="0"/>
          </a:p>
        </p:txBody>
      </p:sp>
      <p:pic>
        <p:nvPicPr>
          <p:cNvPr id="7" name="Imagen 6"/>
          <p:cNvPicPr>
            <a:picLocks noChangeAspect="1"/>
          </p:cNvPicPr>
          <p:nvPr/>
        </p:nvPicPr>
        <p:blipFill>
          <a:blip r:embed="rId7"/>
          <a:stretch>
            <a:fillRect/>
          </a:stretch>
        </p:blipFill>
        <p:spPr>
          <a:xfrm>
            <a:off x="5851403" y="1424234"/>
            <a:ext cx="4366638" cy="2486146"/>
          </a:xfrm>
          <a:prstGeom prst="rect">
            <a:avLst/>
          </a:prstGeom>
        </p:spPr>
      </p:pic>
      <p:pic>
        <p:nvPicPr>
          <p:cNvPr id="8" name="Imagen 7"/>
          <p:cNvPicPr>
            <a:picLocks noChangeAspect="1"/>
          </p:cNvPicPr>
          <p:nvPr/>
        </p:nvPicPr>
        <p:blipFill>
          <a:blip r:embed="rId8"/>
          <a:stretch>
            <a:fillRect/>
          </a:stretch>
        </p:blipFill>
        <p:spPr>
          <a:xfrm>
            <a:off x="6083100" y="4311645"/>
            <a:ext cx="4134941" cy="2446734"/>
          </a:xfrm>
          <a:prstGeom prst="rect">
            <a:avLst/>
          </a:prstGeom>
        </p:spPr>
      </p:pic>
      <p:pic>
        <p:nvPicPr>
          <p:cNvPr id="9" name="Imagen 8"/>
          <p:cNvPicPr>
            <a:picLocks noChangeAspect="1"/>
          </p:cNvPicPr>
          <p:nvPr/>
        </p:nvPicPr>
        <p:blipFill>
          <a:blip r:embed="rId9"/>
          <a:stretch>
            <a:fillRect/>
          </a:stretch>
        </p:blipFill>
        <p:spPr>
          <a:xfrm>
            <a:off x="1150892" y="4123538"/>
            <a:ext cx="4412457" cy="2634841"/>
          </a:xfrm>
          <a:prstGeom prst="rect">
            <a:avLst/>
          </a:prstGeom>
        </p:spPr>
      </p:pic>
    </p:spTree>
    <p:extLst>
      <p:ext uri="{BB962C8B-B14F-4D97-AF65-F5344CB8AC3E}">
        <p14:creationId xmlns:p14="http://schemas.microsoft.com/office/powerpoint/2010/main" val="18274508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1" y="-59345"/>
            <a:ext cx="12191999" cy="1459440"/>
          </a:xfrm>
          <a:prstGeom prst="rect">
            <a:avLst/>
          </a:prstGeom>
          <a:noFill/>
          <a:ln>
            <a:noFill/>
          </a:ln>
        </p:spPr>
      </p:pic>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sp>
        <p:nvSpPr>
          <p:cNvPr id="14" name="Google Shape;192;p12"/>
          <p:cNvSpPr txBox="1">
            <a:spLocks/>
          </p:cNvSpPr>
          <p:nvPr/>
        </p:nvSpPr>
        <p:spPr>
          <a:xfrm>
            <a:off x="562090" y="0"/>
            <a:ext cx="5288932" cy="1366385"/>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200" b="0"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lgn="ctr"/>
            <a:r>
              <a:rPr lang="es-ES" sz="4400" b="1" dirty="0" smtClean="0"/>
              <a:t>CRUD</a:t>
            </a:r>
            <a:br>
              <a:rPr lang="es-ES" sz="4400" b="1" dirty="0" smtClean="0"/>
            </a:br>
            <a:r>
              <a:rPr lang="es-ES" sz="4400" dirty="0" smtClean="0"/>
              <a:t>Modificar - Listar</a:t>
            </a:r>
            <a:endParaRPr lang="es-ES" sz="4400" dirty="0"/>
          </a:p>
        </p:txBody>
      </p:sp>
      <p:pic>
        <p:nvPicPr>
          <p:cNvPr id="3" name="Imagen 2"/>
          <p:cNvPicPr>
            <a:picLocks noChangeAspect="1"/>
          </p:cNvPicPr>
          <p:nvPr/>
        </p:nvPicPr>
        <p:blipFill>
          <a:blip r:embed="rId6"/>
          <a:stretch>
            <a:fillRect/>
          </a:stretch>
        </p:blipFill>
        <p:spPr>
          <a:xfrm>
            <a:off x="562090" y="2571355"/>
            <a:ext cx="5233387" cy="2915045"/>
          </a:xfrm>
          <a:prstGeom prst="rect">
            <a:avLst/>
          </a:prstGeom>
        </p:spPr>
      </p:pic>
      <p:pic>
        <p:nvPicPr>
          <p:cNvPr id="4" name="Imagen 3"/>
          <p:cNvPicPr>
            <a:picLocks noChangeAspect="1"/>
          </p:cNvPicPr>
          <p:nvPr/>
        </p:nvPicPr>
        <p:blipFill>
          <a:blip r:embed="rId7"/>
          <a:stretch>
            <a:fillRect/>
          </a:stretch>
        </p:blipFill>
        <p:spPr>
          <a:xfrm>
            <a:off x="6015573" y="2366026"/>
            <a:ext cx="5655381" cy="3325702"/>
          </a:xfrm>
          <a:prstGeom prst="rect">
            <a:avLst/>
          </a:prstGeom>
        </p:spPr>
      </p:pic>
    </p:spTree>
    <p:extLst>
      <p:ext uri="{BB962C8B-B14F-4D97-AF65-F5344CB8AC3E}">
        <p14:creationId xmlns:p14="http://schemas.microsoft.com/office/powerpoint/2010/main" val="8691258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pic>
        <p:nvPicPr>
          <p:cNvPr id="100" name="Google Shape;100;p5"/>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01" name="Google Shape;101;p5"/>
          <p:cNvSpPr txBox="1">
            <a:spLocks noGrp="1"/>
          </p:cNvSpPr>
          <p:nvPr>
            <p:ph type="title"/>
          </p:nvPr>
        </p:nvSpPr>
        <p:spPr>
          <a:xfrm>
            <a:off x="534922" y="365251"/>
            <a:ext cx="7825307" cy="689276"/>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CO" sz="4400" b="1" dirty="0" smtClean="0"/>
              <a:t>Encriptación en el aplicativo</a:t>
            </a:r>
            <a:endParaRPr sz="4400" b="1" dirty="0"/>
          </a:p>
        </p:txBody>
      </p:sp>
      <p:sp>
        <p:nvSpPr>
          <p:cNvPr id="102" name="Google Shape;102;p5"/>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5"/>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04" name="Google Shape;104;p5"/>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5"/>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sp>
        <p:nvSpPr>
          <p:cNvPr id="106" name="Google Shape;106;p5"/>
          <p:cNvSpPr txBox="1"/>
          <p:nvPr/>
        </p:nvSpPr>
        <p:spPr>
          <a:xfrm>
            <a:off x="451104" y="1690877"/>
            <a:ext cx="11095355" cy="774571"/>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endParaRPr sz="1650" dirty="0">
              <a:solidFill>
                <a:schemeClr val="dk1"/>
              </a:solidFill>
              <a:latin typeface="Trebuchet MS"/>
              <a:ea typeface="Trebuchet MS"/>
              <a:cs typeface="Trebuchet MS"/>
              <a:sym typeface="Trebuchet MS"/>
            </a:endParaRPr>
          </a:p>
          <a:p>
            <a:pPr marL="0" marR="0" lvl="0" indent="0" algn="l" rtl="0">
              <a:lnSpc>
                <a:spcPct val="100000"/>
              </a:lnSpc>
              <a:spcBef>
                <a:spcPts val="5"/>
              </a:spcBef>
              <a:spcAft>
                <a:spcPts val="0"/>
              </a:spcAft>
              <a:buClr>
                <a:schemeClr val="dk1"/>
              </a:buClr>
              <a:buSzPts val="1650"/>
              <a:buFont typeface="Arial"/>
              <a:buNone/>
            </a:pPr>
            <a:endParaRPr sz="1650" dirty="0">
              <a:solidFill>
                <a:schemeClr val="dk1"/>
              </a:solidFill>
              <a:latin typeface="Trebuchet MS"/>
              <a:ea typeface="Trebuchet MS"/>
              <a:cs typeface="Trebuchet MS"/>
              <a:sym typeface="Trebuchet MS"/>
            </a:endParaRPr>
          </a:p>
          <a:p>
            <a:pPr marL="298450" marR="273685" lvl="0" indent="-180975" algn="l" rtl="0">
              <a:lnSpc>
                <a:spcPct val="100000"/>
              </a:lnSpc>
              <a:spcBef>
                <a:spcPts val="5"/>
              </a:spcBef>
              <a:spcAft>
                <a:spcPts val="0"/>
              </a:spcAft>
              <a:buClr>
                <a:schemeClr val="dk1"/>
              </a:buClr>
              <a:buSzPts val="1650"/>
              <a:buFont typeface="Arial"/>
              <a:buNone/>
            </a:pPr>
            <a:endParaRPr sz="1650" dirty="0">
              <a:solidFill>
                <a:schemeClr val="dk1"/>
              </a:solidFill>
              <a:latin typeface="Trebuchet MS"/>
              <a:ea typeface="Trebuchet MS"/>
              <a:cs typeface="Trebuchet MS"/>
              <a:sym typeface="Trebuchet MS"/>
            </a:endParaRPr>
          </a:p>
        </p:txBody>
      </p:sp>
      <p:pic>
        <p:nvPicPr>
          <p:cNvPr id="107" name="Google Shape;107;p5"/>
          <p:cNvPicPr preferRelativeResize="0"/>
          <p:nvPr/>
        </p:nvPicPr>
        <p:blipFill rotWithShape="1">
          <a:blip r:embed="rId4">
            <a:alphaModFix/>
          </a:blip>
          <a:srcRect/>
          <a:stretch/>
        </p:blipFill>
        <p:spPr>
          <a:xfrm>
            <a:off x="8694166" y="513842"/>
            <a:ext cx="1080770" cy="535177"/>
          </a:xfrm>
          <a:prstGeom prst="rect">
            <a:avLst/>
          </a:prstGeom>
          <a:noFill/>
          <a:ln>
            <a:noFill/>
          </a:ln>
        </p:spPr>
      </p:pic>
      <p:pic>
        <p:nvPicPr>
          <p:cNvPr id="108" name="Google Shape;108;p5"/>
          <p:cNvPicPr preferRelativeResize="0"/>
          <p:nvPr/>
        </p:nvPicPr>
        <p:blipFill rotWithShape="1">
          <a:blip r:embed="rId5">
            <a:alphaModFix/>
          </a:blip>
          <a:srcRect/>
          <a:stretch/>
        </p:blipFill>
        <p:spPr>
          <a:xfrm>
            <a:off x="9809243" y="508634"/>
            <a:ext cx="1080135" cy="541909"/>
          </a:xfrm>
          <a:prstGeom prst="rect">
            <a:avLst/>
          </a:prstGeom>
          <a:noFill/>
          <a:ln>
            <a:noFill/>
          </a:ln>
        </p:spPr>
      </p:pic>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2" y="1690877"/>
            <a:ext cx="12182475" cy="4838510"/>
          </a:xfrm>
          <a:prstGeom prst="rect">
            <a:avLst/>
          </a:prstGeom>
        </p:spPr>
      </p:pic>
    </p:spTree>
    <p:extLst>
      <p:ext uri="{BB962C8B-B14F-4D97-AF65-F5344CB8AC3E}">
        <p14:creationId xmlns:p14="http://schemas.microsoft.com/office/powerpoint/2010/main" val="37699889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pic>
        <p:nvPicPr>
          <p:cNvPr id="100" name="Google Shape;100;p5"/>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01" name="Google Shape;101;p5"/>
          <p:cNvSpPr txBox="1">
            <a:spLocks noGrp="1"/>
          </p:cNvSpPr>
          <p:nvPr>
            <p:ph type="title"/>
          </p:nvPr>
        </p:nvSpPr>
        <p:spPr>
          <a:xfrm>
            <a:off x="156754" y="365251"/>
            <a:ext cx="8652203" cy="689276"/>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CO" sz="4400" b="1" dirty="0" smtClean="0"/>
              <a:t>Encriptación en la base de datos</a:t>
            </a:r>
            <a:endParaRPr sz="4400" b="1" dirty="0"/>
          </a:p>
        </p:txBody>
      </p:sp>
      <p:sp>
        <p:nvSpPr>
          <p:cNvPr id="102" name="Google Shape;102;p5"/>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5"/>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04" name="Google Shape;104;p5"/>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5"/>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sp>
        <p:nvSpPr>
          <p:cNvPr id="106" name="Google Shape;106;p5"/>
          <p:cNvSpPr txBox="1"/>
          <p:nvPr/>
        </p:nvSpPr>
        <p:spPr>
          <a:xfrm>
            <a:off x="451104" y="1690877"/>
            <a:ext cx="11095355" cy="774571"/>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endParaRPr sz="1650" dirty="0">
              <a:solidFill>
                <a:schemeClr val="dk1"/>
              </a:solidFill>
              <a:latin typeface="Trebuchet MS"/>
              <a:ea typeface="Trebuchet MS"/>
              <a:cs typeface="Trebuchet MS"/>
              <a:sym typeface="Trebuchet MS"/>
            </a:endParaRPr>
          </a:p>
          <a:p>
            <a:pPr marL="0" marR="0" lvl="0" indent="0" algn="l" rtl="0">
              <a:lnSpc>
                <a:spcPct val="100000"/>
              </a:lnSpc>
              <a:spcBef>
                <a:spcPts val="5"/>
              </a:spcBef>
              <a:spcAft>
                <a:spcPts val="0"/>
              </a:spcAft>
              <a:buClr>
                <a:schemeClr val="dk1"/>
              </a:buClr>
              <a:buSzPts val="1650"/>
              <a:buFont typeface="Arial"/>
              <a:buNone/>
            </a:pPr>
            <a:endParaRPr sz="1650" dirty="0">
              <a:solidFill>
                <a:schemeClr val="dk1"/>
              </a:solidFill>
              <a:latin typeface="Trebuchet MS"/>
              <a:ea typeface="Trebuchet MS"/>
              <a:cs typeface="Trebuchet MS"/>
              <a:sym typeface="Trebuchet MS"/>
            </a:endParaRPr>
          </a:p>
          <a:p>
            <a:pPr marL="298450" marR="273685" lvl="0" indent="-180975" algn="l" rtl="0">
              <a:lnSpc>
                <a:spcPct val="100000"/>
              </a:lnSpc>
              <a:spcBef>
                <a:spcPts val="5"/>
              </a:spcBef>
              <a:spcAft>
                <a:spcPts val="0"/>
              </a:spcAft>
              <a:buClr>
                <a:schemeClr val="dk1"/>
              </a:buClr>
              <a:buSzPts val="1650"/>
              <a:buFont typeface="Arial"/>
              <a:buNone/>
            </a:pPr>
            <a:endParaRPr sz="1650" dirty="0">
              <a:solidFill>
                <a:schemeClr val="dk1"/>
              </a:solidFill>
              <a:latin typeface="Trebuchet MS"/>
              <a:ea typeface="Trebuchet MS"/>
              <a:cs typeface="Trebuchet MS"/>
              <a:sym typeface="Trebuchet MS"/>
            </a:endParaRPr>
          </a:p>
        </p:txBody>
      </p:sp>
      <p:pic>
        <p:nvPicPr>
          <p:cNvPr id="107" name="Google Shape;107;p5"/>
          <p:cNvPicPr preferRelativeResize="0"/>
          <p:nvPr/>
        </p:nvPicPr>
        <p:blipFill rotWithShape="1">
          <a:blip r:embed="rId4">
            <a:alphaModFix/>
          </a:blip>
          <a:srcRect/>
          <a:stretch/>
        </p:blipFill>
        <p:spPr>
          <a:xfrm>
            <a:off x="8694166" y="513842"/>
            <a:ext cx="1080770" cy="535177"/>
          </a:xfrm>
          <a:prstGeom prst="rect">
            <a:avLst/>
          </a:prstGeom>
          <a:noFill/>
          <a:ln>
            <a:noFill/>
          </a:ln>
        </p:spPr>
      </p:pic>
      <p:pic>
        <p:nvPicPr>
          <p:cNvPr id="108" name="Google Shape;108;p5"/>
          <p:cNvPicPr preferRelativeResize="0"/>
          <p:nvPr/>
        </p:nvPicPr>
        <p:blipFill rotWithShape="1">
          <a:blip r:embed="rId5">
            <a:alphaModFix/>
          </a:blip>
          <a:srcRect/>
          <a:stretch/>
        </p:blipFill>
        <p:spPr>
          <a:xfrm>
            <a:off x="9809243" y="508634"/>
            <a:ext cx="1080135" cy="541909"/>
          </a:xfrm>
          <a:prstGeom prst="rect">
            <a:avLst/>
          </a:prstGeom>
          <a:noFill/>
          <a:ln>
            <a:noFill/>
          </a:ln>
        </p:spPr>
      </p:pic>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754" y="1690876"/>
            <a:ext cx="11574329" cy="4687621"/>
          </a:xfrm>
          <a:prstGeom prst="rect">
            <a:avLst/>
          </a:prstGeom>
        </p:spPr>
      </p:pic>
    </p:spTree>
    <p:extLst>
      <p:ext uri="{BB962C8B-B14F-4D97-AF65-F5344CB8AC3E}">
        <p14:creationId xmlns:p14="http://schemas.microsoft.com/office/powerpoint/2010/main" val="19136370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pic>
        <p:nvPicPr>
          <p:cNvPr id="100" name="Google Shape;100;p5"/>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01" name="Google Shape;101;p5"/>
          <p:cNvSpPr txBox="1">
            <a:spLocks noGrp="1"/>
          </p:cNvSpPr>
          <p:nvPr>
            <p:ph type="title"/>
          </p:nvPr>
        </p:nvSpPr>
        <p:spPr>
          <a:xfrm>
            <a:off x="156754" y="365251"/>
            <a:ext cx="8652203" cy="689276"/>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CO" sz="4400" b="1" dirty="0" smtClean="0"/>
              <a:t>Encriptación en código php</a:t>
            </a:r>
            <a:endParaRPr sz="4400" b="1" dirty="0"/>
          </a:p>
        </p:txBody>
      </p:sp>
      <p:sp>
        <p:nvSpPr>
          <p:cNvPr id="102" name="Google Shape;102;p5"/>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5"/>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04" name="Google Shape;104;p5"/>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5"/>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sp>
        <p:nvSpPr>
          <p:cNvPr id="106" name="Google Shape;106;p5"/>
          <p:cNvSpPr txBox="1"/>
          <p:nvPr/>
        </p:nvSpPr>
        <p:spPr>
          <a:xfrm>
            <a:off x="451104" y="1690877"/>
            <a:ext cx="11095355" cy="774571"/>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endParaRPr sz="1650" dirty="0">
              <a:solidFill>
                <a:schemeClr val="dk1"/>
              </a:solidFill>
              <a:latin typeface="Trebuchet MS"/>
              <a:ea typeface="Trebuchet MS"/>
              <a:cs typeface="Trebuchet MS"/>
              <a:sym typeface="Trebuchet MS"/>
            </a:endParaRPr>
          </a:p>
          <a:p>
            <a:pPr marL="0" marR="0" lvl="0" indent="0" algn="l" rtl="0">
              <a:lnSpc>
                <a:spcPct val="100000"/>
              </a:lnSpc>
              <a:spcBef>
                <a:spcPts val="5"/>
              </a:spcBef>
              <a:spcAft>
                <a:spcPts val="0"/>
              </a:spcAft>
              <a:buClr>
                <a:schemeClr val="dk1"/>
              </a:buClr>
              <a:buSzPts val="1650"/>
              <a:buFont typeface="Arial"/>
              <a:buNone/>
            </a:pPr>
            <a:endParaRPr sz="1650" dirty="0">
              <a:solidFill>
                <a:schemeClr val="dk1"/>
              </a:solidFill>
              <a:latin typeface="Trebuchet MS"/>
              <a:ea typeface="Trebuchet MS"/>
              <a:cs typeface="Trebuchet MS"/>
              <a:sym typeface="Trebuchet MS"/>
            </a:endParaRPr>
          </a:p>
          <a:p>
            <a:pPr marL="298450" marR="273685" lvl="0" indent="-180975" algn="l" rtl="0">
              <a:lnSpc>
                <a:spcPct val="100000"/>
              </a:lnSpc>
              <a:spcBef>
                <a:spcPts val="5"/>
              </a:spcBef>
              <a:spcAft>
                <a:spcPts val="0"/>
              </a:spcAft>
              <a:buClr>
                <a:schemeClr val="dk1"/>
              </a:buClr>
              <a:buSzPts val="1650"/>
              <a:buFont typeface="Arial"/>
              <a:buNone/>
            </a:pPr>
            <a:endParaRPr sz="1650" dirty="0">
              <a:solidFill>
                <a:schemeClr val="dk1"/>
              </a:solidFill>
              <a:latin typeface="Trebuchet MS"/>
              <a:ea typeface="Trebuchet MS"/>
              <a:cs typeface="Trebuchet MS"/>
              <a:sym typeface="Trebuchet MS"/>
            </a:endParaRPr>
          </a:p>
        </p:txBody>
      </p:sp>
      <p:pic>
        <p:nvPicPr>
          <p:cNvPr id="107" name="Google Shape;107;p5"/>
          <p:cNvPicPr preferRelativeResize="0"/>
          <p:nvPr/>
        </p:nvPicPr>
        <p:blipFill rotWithShape="1">
          <a:blip r:embed="rId4">
            <a:alphaModFix/>
          </a:blip>
          <a:srcRect/>
          <a:stretch/>
        </p:blipFill>
        <p:spPr>
          <a:xfrm>
            <a:off x="8694166" y="513842"/>
            <a:ext cx="1080770" cy="535177"/>
          </a:xfrm>
          <a:prstGeom prst="rect">
            <a:avLst/>
          </a:prstGeom>
          <a:noFill/>
          <a:ln>
            <a:noFill/>
          </a:ln>
        </p:spPr>
      </p:pic>
      <p:pic>
        <p:nvPicPr>
          <p:cNvPr id="108" name="Google Shape;108;p5"/>
          <p:cNvPicPr preferRelativeResize="0"/>
          <p:nvPr/>
        </p:nvPicPr>
        <p:blipFill rotWithShape="1">
          <a:blip r:embed="rId5">
            <a:alphaModFix/>
          </a:blip>
          <a:srcRect/>
          <a:stretch/>
        </p:blipFill>
        <p:spPr>
          <a:xfrm>
            <a:off x="9809243" y="508634"/>
            <a:ext cx="1080135" cy="541909"/>
          </a:xfrm>
          <a:prstGeom prst="rect">
            <a:avLst/>
          </a:prstGeom>
          <a:noFill/>
          <a:ln>
            <a:noFill/>
          </a:ln>
        </p:spPr>
      </p:pic>
      <p:pic>
        <p:nvPicPr>
          <p:cNvPr id="2" name="Imagen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387" y="1824691"/>
            <a:ext cx="10563225" cy="4001343"/>
          </a:xfrm>
          <a:prstGeom prst="rect">
            <a:avLst/>
          </a:prstGeom>
        </p:spPr>
      </p:pic>
    </p:spTree>
    <p:extLst>
      <p:ext uri="{BB962C8B-B14F-4D97-AF65-F5344CB8AC3E}">
        <p14:creationId xmlns:p14="http://schemas.microsoft.com/office/powerpoint/2010/main" val="5804735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pic>
        <p:nvPicPr>
          <p:cNvPr id="100" name="Google Shape;100;p5"/>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01" name="Google Shape;101;p5"/>
          <p:cNvSpPr txBox="1">
            <a:spLocks noGrp="1"/>
          </p:cNvSpPr>
          <p:nvPr>
            <p:ph type="title"/>
          </p:nvPr>
        </p:nvSpPr>
        <p:spPr>
          <a:xfrm>
            <a:off x="534922" y="365251"/>
            <a:ext cx="3370871" cy="689276"/>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CO" sz="4400" b="1" dirty="0" smtClean="0"/>
              <a:t>Conclusión</a:t>
            </a:r>
            <a:endParaRPr sz="4400" b="1" dirty="0"/>
          </a:p>
        </p:txBody>
      </p:sp>
      <p:sp>
        <p:nvSpPr>
          <p:cNvPr id="102" name="Google Shape;102;p5"/>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5"/>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04" name="Google Shape;104;p5"/>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5"/>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sp>
        <p:nvSpPr>
          <p:cNvPr id="106" name="Google Shape;106;p5"/>
          <p:cNvSpPr txBox="1"/>
          <p:nvPr/>
        </p:nvSpPr>
        <p:spPr>
          <a:xfrm>
            <a:off x="209006" y="1690877"/>
            <a:ext cx="11337453" cy="5675913"/>
          </a:xfrm>
          <a:prstGeom prst="rect">
            <a:avLst/>
          </a:prstGeom>
          <a:noFill/>
          <a:ln>
            <a:noFill/>
          </a:ln>
        </p:spPr>
        <p:txBody>
          <a:bodyPr spcFirstLastPara="1" wrap="square" lIns="0" tIns="12700" rIns="0" bIns="0" anchor="t" anchorCtr="0">
            <a:spAutoFit/>
          </a:bodyPr>
          <a:lstStyle/>
          <a:p>
            <a:pPr lvl="0"/>
            <a:r>
              <a:rPr lang="es-ES" sz="1600" dirty="0">
                <a:solidFill>
                  <a:schemeClr val="dk1"/>
                </a:solidFill>
                <a:latin typeface="+mn-lt"/>
                <a:ea typeface="Trebuchet MS"/>
                <a:cs typeface="Trebuchet MS"/>
                <a:sym typeface="Trebuchet MS"/>
              </a:rPr>
              <a:t> la propuesta de implementar una plataforma de comercio electrónico para [Nombre de la Empresa] representa una respuesta estratégica a los desafíos operativos actuales. Al centralizar la gestión de inventario, simplificar las transacciones y mejorar la interacción con los clientes, la empresa busca no solo optimizar sus procesos internos, sino también consolidar una presencia en línea sólida y eficiente.</a:t>
            </a:r>
          </a:p>
          <a:p>
            <a:pPr lvl="0"/>
            <a:endParaRPr lang="es-ES" sz="1600" dirty="0">
              <a:solidFill>
                <a:schemeClr val="dk1"/>
              </a:solidFill>
              <a:latin typeface="+mn-lt"/>
              <a:ea typeface="Trebuchet MS"/>
              <a:cs typeface="Trebuchet MS"/>
              <a:sym typeface="Trebuchet MS"/>
            </a:endParaRPr>
          </a:p>
          <a:p>
            <a:pPr lvl="0"/>
            <a:r>
              <a:rPr lang="es-ES" sz="1600" dirty="0">
                <a:solidFill>
                  <a:schemeClr val="dk1"/>
                </a:solidFill>
                <a:latin typeface="+mn-lt"/>
                <a:ea typeface="Trebuchet MS"/>
                <a:cs typeface="Trebuchet MS"/>
                <a:sym typeface="Trebuchet MS"/>
              </a:rPr>
              <a:t>Los requisitos funcionales, como la creación de cuentas, el catálogo detallado, el carrito de compras y el seguimiento de pedidos, se complementan con una atención al usuario destacada. Los plazos de respuesta claros y canales establecidos para notificaciones garantizan la satisfacción del cliente.</a:t>
            </a:r>
          </a:p>
          <a:p>
            <a:pPr lvl="0"/>
            <a:endParaRPr lang="es-ES" sz="1600" dirty="0">
              <a:solidFill>
                <a:schemeClr val="dk1"/>
              </a:solidFill>
              <a:latin typeface="+mn-lt"/>
              <a:ea typeface="Trebuchet MS"/>
              <a:cs typeface="Trebuchet MS"/>
              <a:sym typeface="Trebuchet MS"/>
            </a:endParaRPr>
          </a:p>
          <a:p>
            <a:pPr lvl="0"/>
            <a:r>
              <a:rPr lang="es-ES" sz="1600" dirty="0">
                <a:solidFill>
                  <a:schemeClr val="dk1"/>
                </a:solidFill>
                <a:latin typeface="+mn-lt"/>
                <a:ea typeface="Trebuchet MS"/>
                <a:cs typeface="Trebuchet MS"/>
                <a:sym typeface="Trebuchet MS"/>
              </a:rPr>
              <a:t>En cuanto a los requisitos no funcionales, se establece un compromiso con altos estándares de rendimiento, seguridad y flexibilidad. La eficiencia operativa se busca a través de tiempos de transacción optimizados y disponibilidad las 24 horas del día.</a:t>
            </a:r>
          </a:p>
          <a:p>
            <a:pPr lvl="0"/>
            <a:endParaRPr lang="es-ES" sz="1600" dirty="0">
              <a:solidFill>
                <a:schemeClr val="dk1"/>
              </a:solidFill>
              <a:latin typeface="+mn-lt"/>
              <a:ea typeface="Trebuchet MS"/>
              <a:cs typeface="Trebuchet MS"/>
              <a:sym typeface="Trebuchet MS"/>
            </a:endParaRPr>
          </a:p>
          <a:p>
            <a:pPr lvl="0"/>
            <a:r>
              <a:rPr lang="es-ES" sz="1600" dirty="0">
                <a:solidFill>
                  <a:schemeClr val="dk1"/>
                </a:solidFill>
                <a:latin typeface="+mn-lt"/>
                <a:ea typeface="Trebuchet MS"/>
                <a:cs typeface="Trebuchet MS"/>
                <a:sym typeface="Trebuchet MS"/>
              </a:rPr>
              <a:t>La seguridad de la información y las transacciones se aborda rigurosamente, destacando la transparencia legal con políticas de privacidad visibles. En conjunto, la propuesta no solo busca resolver los desafíos actuales, sino también establecer estándares para una experiencia de usuario óptima y adaptabilidad a las cambiantes necesidades del negocio.</a:t>
            </a:r>
          </a:p>
          <a:p>
            <a:pPr lvl="0"/>
            <a:endParaRPr lang="es-ES" sz="1600" dirty="0">
              <a:solidFill>
                <a:schemeClr val="dk1"/>
              </a:solidFill>
              <a:latin typeface="+mn-lt"/>
              <a:ea typeface="Trebuchet MS"/>
              <a:cs typeface="Trebuchet MS"/>
              <a:sym typeface="Trebuchet MS"/>
            </a:endParaRPr>
          </a:p>
          <a:p>
            <a:pPr lvl="0"/>
            <a:r>
              <a:rPr lang="es-ES" sz="1600" dirty="0">
                <a:solidFill>
                  <a:schemeClr val="dk1"/>
                </a:solidFill>
                <a:latin typeface="+mn-lt"/>
                <a:ea typeface="Trebuchet MS"/>
                <a:cs typeface="Trebuchet MS"/>
                <a:sym typeface="Trebuchet MS"/>
              </a:rPr>
              <a:t>La modernización empresarial a través de esta plataforma no solo promete eficiencia interna, sino también un impulso significativo a las ventas y una relación más fuerte con los clientes a través de una presencia en línea consolidada.</a:t>
            </a:r>
          </a:p>
          <a:p>
            <a:pPr lvl="0"/>
            <a:endParaRPr lang="es-ES" sz="1600" dirty="0">
              <a:solidFill>
                <a:schemeClr val="dk1"/>
              </a:solidFill>
              <a:latin typeface="+mn-lt"/>
              <a:ea typeface="Trebuchet MS"/>
              <a:cs typeface="Trebuchet MS"/>
              <a:sym typeface="Trebuchet MS"/>
            </a:endParaRPr>
          </a:p>
          <a:p>
            <a:pPr lvl="0"/>
            <a:endParaRPr lang="es-ES" sz="1600" dirty="0">
              <a:solidFill>
                <a:schemeClr val="dk1"/>
              </a:solidFill>
              <a:latin typeface="+mn-lt"/>
              <a:ea typeface="Trebuchet MS"/>
              <a:cs typeface="Trebuchet MS"/>
              <a:sym typeface="Trebuchet MS"/>
            </a:endParaRPr>
          </a:p>
          <a:p>
            <a:pPr lvl="0"/>
            <a:endParaRPr lang="es-ES" sz="1600" dirty="0">
              <a:solidFill>
                <a:schemeClr val="dk1"/>
              </a:solidFill>
              <a:latin typeface="+mn-lt"/>
              <a:ea typeface="Trebuchet MS"/>
              <a:cs typeface="Trebuchet MS"/>
              <a:sym typeface="Trebuchet MS"/>
            </a:endParaRPr>
          </a:p>
          <a:p>
            <a:pPr lvl="0"/>
            <a:endParaRPr lang="es-ES" sz="1600" dirty="0">
              <a:solidFill>
                <a:schemeClr val="dk1"/>
              </a:solidFill>
              <a:latin typeface="+mn-lt"/>
              <a:ea typeface="Trebuchet MS"/>
              <a:cs typeface="Trebuchet MS"/>
              <a:sym typeface="Trebuchet MS"/>
            </a:endParaRPr>
          </a:p>
        </p:txBody>
      </p:sp>
      <p:pic>
        <p:nvPicPr>
          <p:cNvPr id="107" name="Google Shape;107;p5"/>
          <p:cNvPicPr preferRelativeResize="0"/>
          <p:nvPr/>
        </p:nvPicPr>
        <p:blipFill rotWithShape="1">
          <a:blip r:embed="rId4">
            <a:alphaModFix/>
          </a:blip>
          <a:srcRect/>
          <a:stretch/>
        </p:blipFill>
        <p:spPr>
          <a:xfrm>
            <a:off x="8694166" y="513842"/>
            <a:ext cx="1080770" cy="535177"/>
          </a:xfrm>
          <a:prstGeom prst="rect">
            <a:avLst/>
          </a:prstGeom>
          <a:noFill/>
          <a:ln>
            <a:noFill/>
          </a:ln>
        </p:spPr>
      </p:pic>
      <p:pic>
        <p:nvPicPr>
          <p:cNvPr id="108" name="Google Shape;108;p5"/>
          <p:cNvPicPr preferRelativeResize="0"/>
          <p:nvPr/>
        </p:nvPicPr>
        <p:blipFill rotWithShape="1">
          <a:blip r:embed="rId5">
            <a:alphaModFix/>
          </a:blip>
          <a:srcRect/>
          <a:stretch/>
        </p:blipFill>
        <p:spPr>
          <a:xfrm>
            <a:off x="9809243" y="508634"/>
            <a:ext cx="1080135" cy="541909"/>
          </a:xfrm>
          <a:prstGeom prst="rect">
            <a:avLst/>
          </a:prstGeom>
          <a:noFill/>
          <a:ln>
            <a:noFill/>
          </a:ln>
        </p:spPr>
      </p:pic>
    </p:spTree>
    <p:extLst>
      <p:ext uri="{BB962C8B-B14F-4D97-AF65-F5344CB8AC3E}">
        <p14:creationId xmlns:p14="http://schemas.microsoft.com/office/powerpoint/2010/main" val="38686033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73"/>
        <p:cNvGrpSpPr/>
        <p:nvPr/>
      </p:nvGrpSpPr>
      <p:grpSpPr>
        <a:xfrm>
          <a:off x="0" y="0"/>
          <a:ext cx="0" cy="0"/>
          <a:chOff x="0" y="0"/>
          <a:chExt cx="0" cy="0"/>
        </a:xfrm>
      </p:grpSpPr>
      <p:grpSp>
        <p:nvGrpSpPr>
          <p:cNvPr id="74" name="Google Shape;74;p3"/>
          <p:cNvGrpSpPr/>
          <p:nvPr/>
        </p:nvGrpSpPr>
        <p:grpSpPr>
          <a:xfrm>
            <a:off x="-2219" y="-22194"/>
            <a:ext cx="12191999" cy="6857997"/>
            <a:chOff x="0" y="0"/>
            <a:chExt cx="12191999" cy="6857997"/>
          </a:xfrm>
        </p:grpSpPr>
        <p:pic>
          <p:nvPicPr>
            <p:cNvPr id="75" name="Google Shape;75;p3"/>
            <p:cNvPicPr preferRelativeResize="0"/>
            <p:nvPr/>
          </p:nvPicPr>
          <p:blipFill rotWithShape="1">
            <a:blip r:embed="rId3">
              <a:alphaModFix/>
            </a:blip>
            <a:srcRect/>
            <a:stretch/>
          </p:blipFill>
          <p:spPr>
            <a:xfrm>
              <a:off x="0" y="0"/>
              <a:ext cx="12191999" cy="6857997"/>
            </a:xfrm>
            <a:prstGeom prst="rect">
              <a:avLst/>
            </a:prstGeom>
            <a:noFill/>
            <a:ln>
              <a:noFill/>
            </a:ln>
          </p:spPr>
        </p:pic>
        <p:pic>
          <p:nvPicPr>
            <p:cNvPr id="76" name="Google Shape;76;p3"/>
            <p:cNvPicPr preferRelativeResize="0"/>
            <p:nvPr/>
          </p:nvPicPr>
          <p:blipFill rotWithShape="1">
            <a:blip r:embed="rId4">
              <a:alphaModFix/>
            </a:blip>
            <a:srcRect/>
            <a:stretch/>
          </p:blipFill>
          <p:spPr>
            <a:xfrm>
              <a:off x="11393789" y="302879"/>
              <a:ext cx="184481" cy="184752"/>
            </a:xfrm>
            <a:prstGeom prst="rect">
              <a:avLst/>
            </a:prstGeom>
            <a:noFill/>
            <a:ln>
              <a:noFill/>
            </a:ln>
          </p:spPr>
        </p:pic>
        <p:sp>
          <p:nvSpPr>
            <p:cNvPr id="77" name="Google Shape;77;p3"/>
            <p:cNvSpPr/>
            <p:nvPr/>
          </p:nvSpPr>
          <p:spPr>
            <a:xfrm>
              <a:off x="11055096" y="516991"/>
              <a:ext cx="857885" cy="620395"/>
            </a:xfrm>
            <a:custGeom>
              <a:avLst/>
              <a:gdLst/>
              <a:ahLst/>
              <a:cxnLst/>
              <a:rect l="l" t="t" r="r" b="b"/>
              <a:pathLst>
                <a:path w="857884" h="620394" extrusionOk="0">
                  <a:moveTo>
                    <a:pt x="213106" y="82359"/>
                  </a:moveTo>
                  <a:lnTo>
                    <a:pt x="178333" y="54622"/>
                  </a:lnTo>
                  <a:lnTo>
                    <a:pt x="141935" y="47726"/>
                  </a:lnTo>
                  <a:lnTo>
                    <a:pt x="138658" y="46913"/>
                  </a:lnTo>
                  <a:lnTo>
                    <a:pt x="100622" y="33426"/>
                  </a:lnTo>
                  <a:lnTo>
                    <a:pt x="100622" y="30543"/>
                  </a:lnTo>
                  <a:lnTo>
                    <a:pt x="102666" y="28105"/>
                  </a:lnTo>
                  <a:lnTo>
                    <a:pt x="107162" y="26466"/>
                  </a:lnTo>
                  <a:lnTo>
                    <a:pt x="111252" y="25273"/>
                  </a:lnTo>
                  <a:lnTo>
                    <a:pt x="117386" y="24460"/>
                  </a:lnTo>
                  <a:lnTo>
                    <a:pt x="134975" y="24460"/>
                  </a:lnTo>
                  <a:lnTo>
                    <a:pt x="142748" y="25273"/>
                  </a:lnTo>
                  <a:lnTo>
                    <a:pt x="148069" y="27724"/>
                  </a:lnTo>
                  <a:lnTo>
                    <a:pt x="152984" y="29730"/>
                  </a:lnTo>
                  <a:lnTo>
                    <a:pt x="155841" y="32994"/>
                  </a:lnTo>
                  <a:lnTo>
                    <a:pt x="155841" y="37934"/>
                  </a:lnTo>
                  <a:lnTo>
                    <a:pt x="206971" y="37934"/>
                  </a:lnTo>
                  <a:lnTo>
                    <a:pt x="206971" y="36258"/>
                  </a:lnTo>
                  <a:lnTo>
                    <a:pt x="205752" y="27686"/>
                  </a:lnTo>
                  <a:lnTo>
                    <a:pt x="204139" y="24460"/>
                  </a:lnTo>
                  <a:lnTo>
                    <a:pt x="202069" y="20307"/>
                  </a:lnTo>
                  <a:lnTo>
                    <a:pt x="162483" y="2349"/>
                  </a:lnTo>
                  <a:lnTo>
                    <a:pt x="127203" y="0"/>
                  </a:lnTo>
                  <a:lnTo>
                    <a:pt x="107886" y="609"/>
                  </a:lnTo>
                  <a:lnTo>
                    <a:pt x="64630" y="9779"/>
                  </a:lnTo>
                  <a:lnTo>
                    <a:pt x="43357" y="42011"/>
                  </a:lnTo>
                  <a:lnTo>
                    <a:pt x="44170" y="46469"/>
                  </a:lnTo>
                  <a:lnTo>
                    <a:pt x="46621" y="50546"/>
                  </a:lnTo>
                  <a:lnTo>
                    <a:pt x="48666" y="54622"/>
                  </a:lnTo>
                  <a:lnTo>
                    <a:pt x="94919" y="73317"/>
                  </a:lnTo>
                  <a:lnTo>
                    <a:pt x="116166" y="77063"/>
                  </a:lnTo>
                  <a:lnTo>
                    <a:pt x="120256" y="77876"/>
                  </a:lnTo>
                  <a:lnTo>
                    <a:pt x="121488" y="78282"/>
                  </a:lnTo>
                  <a:lnTo>
                    <a:pt x="122707" y="78282"/>
                  </a:lnTo>
                  <a:lnTo>
                    <a:pt x="124345" y="78689"/>
                  </a:lnTo>
                  <a:lnTo>
                    <a:pt x="155841" y="91338"/>
                  </a:lnTo>
                  <a:lnTo>
                    <a:pt x="155841" y="94602"/>
                  </a:lnTo>
                  <a:lnTo>
                    <a:pt x="153390" y="97040"/>
                  </a:lnTo>
                  <a:lnTo>
                    <a:pt x="143573" y="101130"/>
                  </a:lnTo>
                  <a:lnTo>
                    <a:pt x="136613" y="101942"/>
                  </a:lnTo>
                  <a:lnTo>
                    <a:pt x="128028" y="101942"/>
                  </a:lnTo>
                  <a:lnTo>
                    <a:pt x="94488" y="92557"/>
                  </a:lnTo>
                  <a:lnTo>
                    <a:pt x="94488" y="86042"/>
                  </a:lnTo>
                  <a:lnTo>
                    <a:pt x="94894" y="84404"/>
                  </a:lnTo>
                  <a:lnTo>
                    <a:pt x="94894" y="83997"/>
                  </a:lnTo>
                  <a:lnTo>
                    <a:pt x="40894" y="83997"/>
                  </a:lnTo>
                  <a:lnTo>
                    <a:pt x="40894" y="86042"/>
                  </a:lnTo>
                  <a:lnTo>
                    <a:pt x="71399" y="121310"/>
                  </a:lnTo>
                  <a:lnTo>
                    <a:pt x="122707" y="126809"/>
                  </a:lnTo>
                  <a:lnTo>
                    <a:pt x="143433" y="126136"/>
                  </a:lnTo>
                  <a:lnTo>
                    <a:pt x="189788" y="116624"/>
                  </a:lnTo>
                  <a:lnTo>
                    <a:pt x="208597" y="101942"/>
                  </a:lnTo>
                  <a:lnTo>
                    <a:pt x="211645" y="96545"/>
                  </a:lnTo>
                  <a:lnTo>
                    <a:pt x="213106" y="87668"/>
                  </a:lnTo>
                  <a:lnTo>
                    <a:pt x="213106" y="82359"/>
                  </a:lnTo>
                  <a:close/>
                </a:path>
                <a:path w="857884" h="620394" extrusionOk="0">
                  <a:moveTo>
                    <a:pt x="385724" y="97866"/>
                  </a:moveTo>
                  <a:lnTo>
                    <a:pt x="290830" y="97866"/>
                  </a:lnTo>
                  <a:lnTo>
                    <a:pt x="290830" y="74193"/>
                  </a:lnTo>
                  <a:lnTo>
                    <a:pt x="375094" y="74193"/>
                  </a:lnTo>
                  <a:lnTo>
                    <a:pt x="375094" y="48107"/>
                  </a:lnTo>
                  <a:lnTo>
                    <a:pt x="290830" y="48107"/>
                  </a:lnTo>
                  <a:lnTo>
                    <a:pt x="290830" y="28536"/>
                  </a:lnTo>
                  <a:lnTo>
                    <a:pt x="382041" y="28536"/>
                  </a:lnTo>
                  <a:lnTo>
                    <a:pt x="382041" y="2006"/>
                  </a:lnTo>
                  <a:lnTo>
                    <a:pt x="235610" y="2006"/>
                  </a:lnTo>
                  <a:lnTo>
                    <a:pt x="235610" y="124777"/>
                  </a:lnTo>
                  <a:lnTo>
                    <a:pt x="385724" y="124777"/>
                  </a:lnTo>
                  <a:lnTo>
                    <a:pt x="385724" y="97866"/>
                  </a:lnTo>
                  <a:close/>
                </a:path>
                <a:path w="857884" h="620394" extrusionOk="0">
                  <a:moveTo>
                    <a:pt x="393915" y="155778"/>
                  </a:moveTo>
                  <a:lnTo>
                    <a:pt x="0" y="155778"/>
                  </a:lnTo>
                  <a:lnTo>
                    <a:pt x="0" y="220205"/>
                  </a:lnTo>
                  <a:lnTo>
                    <a:pt x="244602" y="220205"/>
                  </a:lnTo>
                  <a:lnTo>
                    <a:pt x="255536" y="223227"/>
                  </a:lnTo>
                  <a:lnTo>
                    <a:pt x="263017" y="230911"/>
                  </a:lnTo>
                  <a:lnTo>
                    <a:pt x="265887" y="241198"/>
                  </a:lnTo>
                  <a:lnTo>
                    <a:pt x="263004" y="252018"/>
                  </a:lnTo>
                  <a:lnTo>
                    <a:pt x="113296" y="510984"/>
                  </a:lnTo>
                  <a:lnTo>
                    <a:pt x="162382" y="557072"/>
                  </a:lnTo>
                  <a:lnTo>
                    <a:pt x="393915" y="155778"/>
                  </a:lnTo>
                  <a:close/>
                </a:path>
                <a:path w="857884" h="620394" extrusionOk="0">
                  <a:moveTo>
                    <a:pt x="605370" y="2006"/>
                  </a:moveTo>
                  <a:lnTo>
                    <a:pt x="552602" y="2006"/>
                  </a:lnTo>
                  <a:lnTo>
                    <a:pt x="552602" y="84404"/>
                  </a:lnTo>
                  <a:lnTo>
                    <a:pt x="514311" y="42011"/>
                  </a:lnTo>
                  <a:lnTo>
                    <a:pt x="478180" y="2006"/>
                  </a:lnTo>
                  <a:lnTo>
                    <a:pt x="408635" y="2006"/>
                  </a:lnTo>
                  <a:lnTo>
                    <a:pt x="408635" y="124777"/>
                  </a:lnTo>
                  <a:lnTo>
                    <a:pt x="461403" y="124777"/>
                  </a:lnTo>
                  <a:lnTo>
                    <a:pt x="461403" y="42011"/>
                  </a:lnTo>
                  <a:lnTo>
                    <a:pt x="533387" y="124777"/>
                  </a:lnTo>
                  <a:lnTo>
                    <a:pt x="605370" y="124777"/>
                  </a:lnTo>
                  <a:lnTo>
                    <a:pt x="605370" y="84404"/>
                  </a:lnTo>
                  <a:lnTo>
                    <a:pt x="605370" y="2006"/>
                  </a:lnTo>
                  <a:close/>
                </a:path>
                <a:path w="857884" h="620394" extrusionOk="0">
                  <a:moveTo>
                    <a:pt x="650786" y="589292"/>
                  </a:moveTo>
                  <a:lnTo>
                    <a:pt x="517906" y="370192"/>
                  </a:lnTo>
                  <a:lnTo>
                    <a:pt x="428675" y="223062"/>
                  </a:lnTo>
                  <a:lnTo>
                    <a:pt x="428675" y="223469"/>
                  </a:lnTo>
                  <a:lnTo>
                    <a:pt x="428269" y="224282"/>
                  </a:lnTo>
                  <a:lnTo>
                    <a:pt x="211886" y="591324"/>
                  </a:lnTo>
                  <a:lnTo>
                    <a:pt x="269557" y="619874"/>
                  </a:lnTo>
                  <a:lnTo>
                    <a:pt x="411492" y="380898"/>
                  </a:lnTo>
                  <a:lnTo>
                    <a:pt x="419785" y="372859"/>
                  </a:lnTo>
                  <a:lnTo>
                    <a:pt x="430263" y="370192"/>
                  </a:lnTo>
                  <a:lnTo>
                    <a:pt x="440664" y="372859"/>
                  </a:lnTo>
                  <a:lnTo>
                    <a:pt x="448716" y="380898"/>
                  </a:lnTo>
                  <a:lnTo>
                    <a:pt x="591908" y="619874"/>
                  </a:lnTo>
                  <a:lnTo>
                    <a:pt x="650786" y="589292"/>
                  </a:lnTo>
                  <a:close/>
                </a:path>
                <a:path w="857884" h="620394" extrusionOk="0">
                  <a:moveTo>
                    <a:pt x="836091" y="124777"/>
                  </a:moveTo>
                  <a:lnTo>
                    <a:pt x="821232" y="102349"/>
                  </a:lnTo>
                  <a:lnTo>
                    <a:pt x="803643" y="75819"/>
                  </a:lnTo>
                  <a:lnTo>
                    <a:pt x="773912" y="30975"/>
                  </a:lnTo>
                  <a:lnTo>
                    <a:pt x="754697" y="2006"/>
                  </a:lnTo>
                  <a:lnTo>
                    <a:pt x="747725" y="2006"/>
                  </a:lnTo>
                  <a:lnTo>
                    <a:pt x="747725" y="75819"/>
                  </a:lnTo>
                  <a:lnTo>
                    <a:pt x="693318" y="75819"/>
                  </a:lnTo>
                  <a:lnTo>
                    <a:pt x="721169" y="30975"/>
                  </a:lnTo>
                  <a:lnTo>
                    <a:pt x="747725" y="75819"/>
                  </a:lnTo>
                  <a:lnTo>
                    <a:pt x="747725" y="2006"/>
                  </a:lnTo>
                  <a:lnTo>
                    <a:pt x="693750" y="2006"/>
                  </a:lnTo>
                  <a:lnTo>
                    <a:pt x="608647" y="124777"/>
                  </a:lnTo>
                  <a:lnTo>
                    <a:pt x="663867" y="124777"/>
                  </a:lnTo>
                  <a:lnTo>
                    <a:pt x="676960" y="102349"/>
                  </a:lnTo>
                  <a:lnTo>
                    <a:pt x="762444" y="102349"/>
                  </a:lnTo>
                  <a:lnTo>
                    <a:pt x="774712" y="124777"/>
                  </a:lnTo>
                  <a:lnTo>
                    <a:pt x="836091" y="124777"/>
                  </a:lnTo>
                  <a:close/>
                </a:path>
                <a:path w="857884" h="620394" extrusionOk="0">
                  <a:moveTo>
                    <a:pt x="857796" y="155778"/>
                  </a:moveTo>
                  <a:lnTo>
                    <a:pt x="463854" y="155778"/>
                  </a:lnTo>
                  <a:lnTo>
                    <a:pt x="694944" y="557072"/>
                  </a:lnTo>
                  <a:lnTo>
                    <a:pt x="744067" y="510984"/>
                  </a:lnTo>
                  <a:lnTo>
                    <a:pt x="594741" y="252018"/>
                  </a:lnTo>
                  <a:lnTo>
                    <a:pt x="591870" y="241198"/>
                  </a:lnTo>
                  <a:lnTo>
                    <a:pt x="594753" y="230911"/>
                  </a:lnTo>
                  <a:lnTo>
                    <a:pt x="602234" y="223227"/>
                  </a:lnTo>
                  <a:lnTo>
                    <a:pt x="613168" y="220205"/>
                  </a:lnTo>
                  <a:lnTo>
                    <a:pt x="857796" y="220205"/>
                  </a:lnTo>
                  <a:lnTo>
                    <a:pt x="857796" y="155778"/>
                  </a:lnTo>
                  <a:close/>
                </a:path>
              </a:pathLst>
            </a:custGeom>
            <a:solidFill>
              <a:srgbClr val="39A9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0" name="Google Shape;80;p3"/>
          <p:cNvSpPr txBox="1">
            <a:spLocks noGrp="1"/>
          </p:cNvSpPr>
          <p:nvPr>
            <p:ph type="title"/>
          </p:nvPr>
        </p:nvSpPr>
        <p:spPr>
          <a:xfrm>
            <a:off x="418011" y="89650"/>
            <a:ext cx="5517266" cy="56682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s-CO" sz="3600" b="1" dirty="0" smtClean="0">
                <a:solidFill>
                  <a:srgbClr val="00B050"/>
                </a:solidFill>
              </a:rPr>
              <a:t>Descripción del proyecto</a:t>
            </a:r>
            <a:endParaRPr sz="3600" b="1" dirty="0">
              <a:solidFill>
                <a:srgbClr val="00B050"/>
              </a:solidFill>
            </a:endParaRPr>
          </a:p>
        </p:txBody>
      </p:sp>
      <p:sp>
        <p:nvSpPr>
          <p:cNvPr id="81" name="Google Shape;81;p3"/>
          <p:cNvSpPr txBox="1"/>
          <p:nvPr/>
        </p:nvSpPr>
        <p:spPr>
          <a:xfrm>
            <a:off x="169817" y="680261"/>
            <a:ext cx="7005453" cy="5614989"/>
          </a:xfrm>
          <a:prstGeom prst="rect">
            <a:avLst/>
          </a:prstGeom>
          <a:noFill/>
          <a:ln>
            <a:noFill/>
          </a:ln>
        </p:spPr>
        <p:txBody>
          <a:bodyPr spcFirstLastPara="1" wrap="square" lIns="0" tIns="13325" rIns="0" bIns="0" anchor="t" anchorCtr="0">
            <a:spAutoFit/>
          </a:bodyPr>
          <a:lstStyle/>
          <a:p>
            <a:pPr marL="12700" marR="61594" lvl="0" algn="just"/>
            <a:r>
              <a:rPr lang="es-ES" dirty="0">
                <a:solidFill>
                  <a:schemeClr val="dk1"/>
                </a:solidFill>
                <a:latin typeface="+mn-lt"/>
                <a:ea typeface="Trebuchet MS"/>
                <a:cs typeface="Trebuchet MS"/>
                <a:sym typeface="Trebuchet MS"/>
              </a:rPr>
              <a:t>Se propone la implementación de un software integral dirigido a una empresa especializada en la fabricación y venta de productos de caucho, como guantes y botas. El objetivo principal es modernizar y agilizar la gestión de la empresa mediante una plataforma en línea que permita a los usuarios realizar compras de manera fácil y eficiente, además de optimizar las tareas administrativas internas.</a:t>
            </a:r>
          </a:p>
          <a:p>
            <a:pPr marL="12700" marR="61594" lvl="0" algn="just"/>
            <a:endParaRPr lang="es-ES" dirty="0">
              <a:solidFill>
                <a:schemeClr val="dk1"/>
              </a:solidFill>
              <a:latin typeface="+mn-lt"/>
              <a:ea typeface="Trebuchet MS"/>
              <a:cs typeface="Trebuchet MS"/>
              <a:sym typeface="Trebuchet MS"/>
            </a:endParaRPr>
          </a:p>
          <a:p>
            <a:pPr marL="12700" marR="61594" lvl="0" algn="just"/>
            <a:r>
              <a:rPr lang="es-ES" b="1" dirty="0">
                <a:solidFill>
                  <a:schemeClr val="dk1"/>
                </a:solidFill>
                <a:latin typeface="+mn-lt"/>
                <a:ea typeface="Trebuchet MS"/>
                <a:cs typeface="Trebuchet MS"/>
                <a:sym typeface="Trebuchet MS"/>
              </a:rPr>
              <a:t>Características Principales:</a:t>
            </a:r>
          </a:p>
          <a:p>
            <a:pPr marL="12700" marR="61594" lvl="0" algn="just"/>
            <a:endParaRPr lang="es-ES" dirty="0">
              <a:solidFill>
                <a:schemeClr val="dk1"/>
              </a:solidFill>
              <a:latin typeface="+mn-lt"/>
              <a:ea typeface="Trebuchet MS"/>
              <a:cs typeface="Trebuchet MS"/>
              <a:sym typeface="Trebuchet MS"/>
            </a:endParaRPr>
          </a:p>
          <a:p>
            <a:pPr marL="12700" marR="61594" lvl="0" algn="just"/>
            <a:r>
              <a:rPr lang="es-ES" b="1" dirty="0">
                <a:solidFill>
                  <a:schemeClr val="dk1"/>
                </a:solidFill>
                <a:latin typeface="+mn-lt"/>
                <a:ea typeface="Trebuchet MS"/>
                <a:cs typeface="Trebuchet MS"/>
                <a:sym typeface="Trebuchet MS"/>
              </a:rPr>
              <a:t>Tienda Online</a:t>
            </a:r>
            <a:r>
              <a:rPr lang="es-ES" b="1" dirty="0" smtClean="0">
                <a:solidFill>
                  <a:schemeClr val="dk1"/>
                </a:solidFill>
                <a:latin typeface="+mn-lt"/>
                <a:ea typeface="Trebuchet MS"/>
                <a:cs typeface="Trebuchet MS"/>
                <a:sym typeface="Trebuchet MS"/>
              </a:rPr>
              <a:t>:</a:t>
            </a:r>
            <a:endParaRPr lang="es-ES" b="1" dirty="0">
              <a:solidFill>
                <a:schemeClr val="dk1"/>
              </a:solidFill>
              <a:latin typeface="+mn-lt"/>
              <a:ea typeface="Trebuchet MS"/>
              <a:cs typeface="Trebuchet MS"/>
              <a:sym typeface="Trebuchet MS"/>
            </a:endParaRPr>
          </a:p>
          <a:p>
            <a:pPr marL="12700" marR="61594" lvl="0" algn="just"/>
            <a:r>
              <a:rPr lang="es-ES" dirty="0">
                <a:solidFill>
                  <a:schemeClr val="dk1"/>
                </a:solidFill>
                <a:latin typeface="+mn-lt"/>
                <a:ea typeface="Trebuchet MS"/>
                <a:cs typeface="Trebuchet MS"/>
                <a:sym typeface="Trebuchet MS"/>
              </a:rPr>
              <a:t>Los usuarios tendrán acceso a una tienda virtual que ofrece una experiencia de compra intuitiva y segura</a:t>
            </a:r>
            <a:r>
              <a:rPr lang="es-ES" dirty="0" smtClean="0">
                <a:solidFill>
                  <a:schemeClr val="dk1"/>
                </a:solidFill>
                <a:latin typeface="+mn-lt"/>
                <a:ea typeface="Trebuchet MS"/>
                <a:cs typeface="Trebuchet MS"/>
                <a:sym typeface="Trebuchet MS"/>
              </a:rPr>
              <a:t>.</a:t>
            </a:r>
          </a:p>
          <a:p>
            <a:pPr marL="12700" marR="61594" lvl="0" algn="just"/>
            <a:endParaRPr lang="es-ES" dirty="0">
              <a:solidFill>
                <a:schemeClr val="dk1"/>
              </a:solidFill>
              <a:latin typeface="+mn-lt"/>
              <a:ea typeface="Trebuchet MS"/>
              <a:cs typeface="Trebuchet MS"/>
              <a:sym typeface="Trebuchet MS"/>
            </a:endParaRPr>
          </a:p>
          <a:p>
            <a:pPr marL="12700" marR="61594" lvl="0" algn="just"/>
            <a:r>
              <a:rPr lang="es-ES" dirty="0">
                <a:solidFill>
                  <a:schemeClr val="dk1"/>
                </a:solidFill>
                <a:latin typeface="+mn-lt"/>
                <a:ea typeface="Trebuchet MS"/>
                <a:cs typeface="Trebuchet MS"/>
                <a:sym typeface="Trebuchet MS"/>
              </a:rPr>
              <a:t>Se podrán visualizar los productos con descripciones detalladas, imágenes y precios.</a:t>
            </a:r>
          </a:p>
          <a:p>
            <a:pPr marL="12700" marR="61594" lvl="0" algn="just"/>
            <a:r>
              <a:rPr lang="es-ES" dirty="0">
                <a:solidFill>
                  <a:schemeClr val="dk1"/>
                </a:solidFill>
                <a:latin typeface="+mn-lt"/>
                <a:ea typeface="Trebuchet MS"/>
                <a:cs typeface="Trebuchet MS"/>
                <a:sym typeface="Trebuchet MS"/>
              </a:rPr>
              <a:t>El proceso de compra incluirá un carrito de compras para agregar o eliminar productos antes de finalizar la transacción.</a:t>
            </a:r>
          </a:p>
          <a:p>
            <a:pPr marL="12700" marR="61594" lvl="0" algn="just"/>
            <a:r>
              <a:rPr lang="es-ES" dirty="0">
                <a:solidFill>
                  <a:schemeClr val="dk1"/>
                </a:solidFill>
                <a:latin typeface="+mn-lt"/>
                <a:ea typeface="Trebuchet MS"/>
                <a:cs typeface="Trebuchet MS"/>
                <a:sym typeface="Trebuchet MS"/>
              </a:rPr>
              <a:t>Roles de Usuario:</a:t>
            </a:r>
          </a:p>
          <a:p>
            <a:pPr marL="12700" marR="61594" lvl="0" algn="just"/>
            <a:endParaRPr lang="es-ES" dirty="0">
              <a:solidFill>
                <a:schemeClr val="dk1"/>
              </a:solidFill>
              <a:latin typeface="+mn-lt"/>
              <a:ea typeface="Trebuchet MS"/>
              <a:cs typeface="Trebuchet MS"/>
              <a:sym typeface="Trebuchet MS"/>
            </a:endParaRPr>
          </a:p>
          <a:p>
            <a:pPr marL="12700" marR="61594" lvl="0" algn="just"/>
            <a:r>
              <a:rPr lang="es-ES" b="1" dirty="0">
                <a:solidFill>
                  <a:schemeClr val="dk1"/>
                </a:solidFill>
                <a:latin typeface="+mn-lt"/>
                <a:ea typeface="Trebuchet MS"/>
                <a:cs typeface="Trebuchet MS"/>
                <a:sym typeface="Trebuchet MS"/>
              </a:rPr>
              <a:t>Rol de Usuario:</a:t>
            </a:r>
          </a:p>
          <a:p>
            <a:pPr marL="12700" marR="61594" lvl="0" algn="just"/>
            <a:r>
              <a:rPr lang="es-ES" dirty="0">
                <a:solidFill>
                  <a:schemeClr val="dk1"/>
                </a:solidFill>
                <a:latin typeface="+mn-lt"/>
                <a:ea typeface="Trebuchet MS"/>
                <a:cs typeface="Trebuchet MS"/>
                <a:sym typeface="Trebuchet MS"/>
              </a:rPr>
              <a:t>Los clientes podrán registrarse, iniciar sesión y actualizar su perfil.</a:t>
            </a:r>
          </a:p>
          <a:p>
            <a:pPr marL="12700" marR="61594" lvl="0" algn="just"/>
            <a:r>
              <a:rPr lang="es-ES" dirty="0">
                <a:solidFill>
                  <a:schemeClr val="dk1"/>
                </a:solidFill>
                <a:latin typeface="+mn-lt"/>
                <a:ea typeface="Trebuchet MS"/>
                <a:cs typeface="Trebuchet MS"/>
                <a:sym typeface="Trebuchet MS"/>
              </a:rPr>
              <a:t>Podrán realizar pedidos, seleccionar métodos de pago y recibir confirmaciones de compra</a:t>
            </a:r>
            <a:r>
              <a:rPr lang="es-ES" dirty="0" smtClean="0">
                <a:solidFill>
                  <a:schemeClr val="dk1"/>
                </a:solidFill>
                <a:latin typeface="+mn-lt"/>
                <a:ea typeface="Trebuchet MS"/>
                <a:cs typeface="Trebuchet MS"/>
                <a:sym typeface="Trebuchet MS"/>
              </a:rPr>
              <a:t>.</a:t>
            </a:r>
          </a:p>
          <a:p>
            <a:pPr marL="12700" marR="61594" lvl="0" algn="just"/>
            <a:endParaRPr lang="es-ES" dirty="0">
              <a:solidFill>
                <a:schemeClr val="dk1"/>
              </a:solidFill>
              <a:latin typeface="+mn-lt"/>
              <a:ea typeface="Trebuchet MS"/>
              <a:cs typeface="Trebuchet MS"/>
              <a:sym typeface="Trebuchet MS"/>
            </a:endParaRPr>
          </a:p>
          <a:p>
            <a:pPr marL="12700" marR="61594" lvl="0" algn="just"/>
            <a:r>
              <a:rPr lang="es-ES" b="1" dirty="0">
                <a:solidFill>
                  <a:schemeClr val="dk1"/>
                </a:solidFill>
                <a:latin typeface="+mn-lt"/>
                <a:ea typeface="Trebuchet MS"/>
                <a:cs typeface="Trebuchet MS"/>
                <a:sym typeface="Trebuchet MS"/>
              </a:rPr>
              <a:t>Rol de Administrador:</a:t>
            </a:r>
          </a:p>
          <a:p>
            <a:pPr marL="12700" marR="61594" lvl="0" algn="just"/>
            <a:r>
              <a:rPr lang="es-ES" dirty="0">
                <a:solidFill>
                  <a:schemeClr val="dk1"/>
                </a:solidFill>
                <a:latin typeface="+mn-lt"/>
                <a:ea typeface="Trebuchet MS"/>
                <a:cs typeface="Trebuchet MS"/>
                <a:sym typeface="Trebuchet MS"/>
              </a:rPr>
              <a:t>Acceso a un panel de control (dashboard) para gestionar usuarios, productos, inventario y </a:t>
            </a:r>
            <a:r>
              <a:rPr lang="es-ES" dirty="0" smtClean="0">
                <a:solidFill>
                  <a:schemeClr val="dk1"/>
                </a:solidFill>
                <a:latin typeface="+mn-lt"/>
                <a:ea typeface="Trebuchet MS"/>
                <a:cs typeface="Trebuchet MS"/>
                <a:sym typeface="Trebuchet MS"/>
              </a:rPr>
              <a:t>facturas. Posibilidad </a:t>
            </a:r>
            <a:r>
              <a:rPr lang="es-ES" dirty="0">
                <a:solidFill>
                  <a:schemeClr val="dk1"/>
                </a:solidFill>
                <a:latin typeface="+mn-lt"/>
                <a:ea typeface="Trebuchet MS"/>
                <a:cs typeface="Trebuchet MS"/>
                <a:sym typeface="Trebuchet MS"/>
              </a:rPr>
              <a:t>de agregar, modificar o eliminar productos y actualizar el </a:t>
            </a:r>
            <a:r>
              <a:rPr lang="es-ES" dirty="0" smtClean="0">
                <a:solidFill>
                  <a:schemeClr val="dk1"/>
                </a:solidFill>
                <a:latin typeface="+mn-lt"/>
                <a:ea typeface="Trebuchet MS"/>
                <a:cs typeface="Trebuchet MS"/>
                <a:sym typeface="Trebuchet MS"/>
              </a:rPr>
              <a:t>inventario. Generación </a:t>
            </a:r>
            <a:r>
              <a:rPr lang="es-ES" dirty="0">
                <a:solidFill>
                  <a:schemeClr val="dk1"/>
                </a:solidFill>
                <a:latin typeface="+mn-lt"/>
                <a:ea typeface="Trebuchet MS"/>
                <a:cs typeface="Trebuchet MS"/>
                <a:sym typeface="Trebuchet MS"/>
              </a:rPr>
              <a:t>de informes y estadísticas para análisis empresarial.</a:t>
            </a:r>
            <a:endParaRPr dirty="0">
              <a:solidFill>
                <a:schemeClr val="dk1"/>
              </a:solidFill>
              <a:latin typeface="+mn-lt"/>
              <a:ea typeface="Trebuchet MS"/>
              <a:cs typeface="Trebuchet MS"/>
              <a:sym typeface="Trebuchet MS"/>
            </a:endParaRPr>
          </a:p>
        </p:txBody>
      </p:sp>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8928" y="0"/>
            <a:ext cx="4920852" cy="68580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g22d231bbb7a_0_0"/>
          <p:cNvSpPr txBox="1">
            <a:spLocks noGrp="1"/>
          </p:cNvSpPr>
          <p:nvPr>
            <p:ph type="body" idx="1"/>
          </p:nvPr>
        </p:nvSpPr>
        <p:spPr>
          <a:xfrm>
            <a:off x="451049" y="2286596"/>
            <a:ext cx="11289900" cy="3323987"/>
          </a:xfrm>
          <a:prstGeom prst="rect">
            <a:avLst/>
          </a:prstGeom>
        </p:spPr>
        <p:txBody>
          <a:bodyPr spcFirstLastPara="1" wrap="square" lIns="0" tIns="0" rIns="0" bIns="0" anchor="t" anchorCtr="0">
            <a:spAutoFit/>
          </a:bodyPr>
          <a:lstStyle/>
          <a:p>
            <a:pPr lvl="0" indent="-317500">
              <a:buChar char="●"/>
            </a:pPr>
            <a:r>
              <a:rPr lang="es-CO" u="sng" dirty="0" smtClean="0">
                <a:solidFill>
                  <a:schemeClr val="hlink"/>
                </a:solidFill>
              </a:rPr>
              <a:t>https</a:t>
            </a:r>
            <a:r>
              <a:rPr lang="es-CO" u="sng" dirty="0">
                <a:solidFill>
                  <a:schemeClr val="hlink"/>
                </a:solidFill>
              </a:rPr>
              <a:t>://github.com/Juli2888/ADSO_N_2617510/tree/main/TRIMESTRE%205/No%20competencia/3.%20Evidencias%20de%20aprendizaje/login_crud</a:t>
            </a:r>
            <a:endParaRPr dirty="0"/>
          </a:p>
          <a:p>
            <a:pPr marL="0" lvl="0" indent="0" algn="l" rtl="0">
              <a:spcBef>
                <a:spcPts val="0"/>
              </a:spcBef>
              <a:spcAft>
                <a:spcPts val="0"/>
              </a:spcAft>
              <a:buNone/>
            </a:pPr>
            <a:endParaRPr dirty="0"/>
          </a:p>
          <a:p>
            <a:pPr indent="-317500">
              <a:buFont typeface="Arial"/>
              <a:buChar char="●"/>
            </a:pPr>
            <a:r>
              <a:rPr lang="es-CO" u="sng" dirty="0">
                <a:solidFill>
                  <a:schemeClr val="hlink"/>
                </a:solidFill>
                <a:hlinkClick r:id="rId3"/>
              </a:rPr>
              <a:t>https://soysena-my.sharepoint.com/:f:/</a:t>
            </a:r>
            <a:r>
              <a:rPr lang="es-CO" u="sng" dirty="0" smtClean="0">
                <a:solidFill>
                  <a:schemeClr val="hlink"/>
                </a:solidFill>
                <a:hlinkClick r:id="rId3"/>
              </a:rPr>
              <a:t>g/personal/ejgil24_soy_sena_edu_co/EoBlwhjNAaVHsZXMwZ4KAF4B-XPhJbhZnF4ou_2FMZRScg?e=qG2o03</a:t>
            </a:r>
            <a:endParaRPr lang="es-CO" u="sng" dirty="0" smtClean="0">
              <a:solidFill>
                <a:schemeClr val="hlink"/>
              </a:solidFill>
            </a:endParaRPr>
          </a:p>
          <a:p>
            <a:pPr indent="-317500">
              <a:buFont typeface="Arial"/>
              <a:buChar char="●"/>
            </a:pPr>
            <a:endParaRPr lang="es-CO" u="sng" dirty="0" smtClean="0">
              <a:solidFill>
                <a:schemeClr val="hlink"/>
              </a:solidFill>
            </a:endParaRPr>
          </a:p>
          <a:p>
            <a:pPr indent="-317500">
              <a:buFont typeface="Arial"/>
              <a:buChar char="●"/>
            </a:pPr>
            <a:r>
              <a:rPr lang="en-US" u="sng" dirty="0" smtClean="0">
                <a:solidFill>
                  <a:schemeClr val="hlink"/>
                </a:solidFill>
              </a:rPr>
              <a:t>file:///C:/Users/USER/Downloads/DICCIONARIO%20DE%20DATOS.HTML</a:t>
            </a:r>
            <a:endParaRPr u="sng" dirty="0" smtClean="0">
              <a:solidFill>
                <a:schemeClr val="hlink"/>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206" name="Google Shape;206;g22d231bbb7a_0_0"/>
          <p:cNvPicPr preferRelativeResize="0"/>
          <p:nvPr/>
        </p:nvPicPr>
        <p:blipFill rotWithShape="1">
          <a:blip r:embed="rId4">
            <a:alphaModFix/>
          </a:blip>
          <a:srcRect/>
          <a:stretch/>
        </p:blipFill>
        <p:spPr>
          <a:xfrm>
            <a:off x="0" y="0"/>
            <a:ext cx="12191998" cy="1459440"/>
          </a:xfrm>
          <a:prstGeom prst="rect">
            <a:avLst/>
          </a:prstGeom>
          <a:noFill/>
          <a:ln>
            <a:noFill/>
          </a:ln>
        </p:spPr>
      </p:pic>
      <p:sp>
        <p:nvSpPr>
          <p:cNvPr id="207" name="Google Shape;207;g22d231bbb7a_0_0"/>
          <p:cNvSpPr txBox="1">
            <a:spLocks noGrp="1"/>
          </p:cNvSpPr>
          <p:nvPr>
            <p:ph type="title"/>
          </p:nvPr>
        </p:nvSpPr>
        <p:spPr>
          <a:xfrm>
            <a:off x="534923" y="365251"/>
            <a:ext cx="3463800" cy="6894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CO" sz="4400"/>
              <a:t>Repositorio </a:t>
            </a:r>
            <a:endParaRPr sz="4400"/>
          </a:p>
        </p:txBody>
      </p:sp>
    </p:spTree>
    <p:extLst>
      <p:ext uri="{BB962C8B-B14F-4D97-AF65-F5344CB8AC3E}">
        <p14:creationId xmlns:p14="http://schemas.microsoft.com/office/powerpoint/2010/main" val="4065471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14"/>
          <p:cNvPicPr preferRelativeResize="0"/>
          <p:nvPr/>
        </p:nvPicPr>
        <p:blipFill rotWithShape="1">
          <a:blip r:embed="rId3">
            <a:alphaModFix/>
          </a:blip>
          <a:srcRect/>
          <a:stretch/>
        </p:blipFill>
        <p:spPr>
          <a:xfrm>
            <a:off x="0" y="0"/>
            <a:ext cx="12191999" cy="68579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3"/>
        <p:cNvGrpSpPr/>
        <p:nvPr/>
      </p:nvGrpSpPr>
      <p:grpSpPr>
        <a:xfrm>
          <a:off x="0" y="0"/>
          <a:ext cx="0" cy="0"/>
          <a:chOff x="0" y="0"/>
          <a:chExt cx="0" cy="0"/>
        </a:xfrm>
      </p:grpSpPr>
      <p:grpSp>
        <p:nvGrpSpPr>
          <p:cNvPr id="74" name="Google Shape;74;p3"/>
          <p:cNvGrpSpPr/>
          <p:nvPr/>
        </p:nvGrpSpPr>
        <p:grpSpPr>
          <a:xfrm>
            <a:off x="-2219" y="-22194"/>
            <a:ext cx="12191999" cy="6857997"/>
            <a:chOff x="0" y="0"/>
            <a:chExt cx="12191999" cy="6857997"/>
          </a:xfrm>
        </p:grpSpPr>
        <p:pic>
          <p:nvPicPr>
            <p:cNvPr id="75" name="Google Shape;75;p3"/>
            <p:cNvPicPr preferRelativeResize="0"/>
            <p:nvPr/>
          </p:nvPicPr>
          <p:blipFill rotWithShape="1">
            <a:blip r:embed="rId3">
              <a:alphaModFix/>
            </a:blip>
            <a:srcRect/>
            <a:stretch/>
          </p:blipFill>
          <p:spPr>
            <a:xfrm>
              <a:off x="0" y="0"/>
              <a:ext cx="12191999" cy="6857997"/>
            </a:xfrm>
            <a:prstGeom prst="rect">
              <a:avLst/>
            </a:prstGeom>
            <a:noFill/>
            <a:ln>
              <a:noFill/>
            </a:ln>
          </p:spPr>
        </p:pic>
        <p:pic>
          <p:nvPicPr>
            <p:cNvPr id="76" name="Google Shape;76;p3"/>
            <p:cNvPicPr preferRelativeResize="0"/>
            <p:nvPr/>
          </p:nvPicPr>
          <p:blipFill rotWithShape="1">
            <a:blip r:embed="rId4">
              <a:alphaModFix/>
            </a:blip>
            <a:srcRect/>
            <a:stretch/>
          </p:blipFill>
          <p:spPr>
            <a:xfrm>
              <a:off x="11393789" y="302879"/>
              <a:ext cx="184481" cy="184752"/>
            </a:xfrm>
            <a:prstGeom prst="rect">
              <a:avLst/>
            </a:prstGeom>
            <a:noFill/>
            <a:ln>
              <a:noFill/>
            </a:ln>
          </p:spPr>
        </p:pic>
        <p:sp>
          <p:nvSpPr>
            <p:cNvPr id="77" name="Google Shape;77;p3"/>
            <p:cNvSpPr/>
            <p:nvPr/>
          </p:nvSpPr>
          <p:spPr>
            <a:xfrm>
              <a:off x="11055096" y="516991"/>
              <a:ext cx="857885" cy="620395"/>
            </a:xfrm>
            <a:custGeom>
              <a:avLst/>
              <a:gdLst/>
              <a:ahLst/>
              <a:cxnLst/>
              <a:rect l="l" t="t" r="r" b="b"/>
              <a:pathLst>
                <a:path w="857884" h="620394" extrusionOk="0">
                  <a:moveTo>
                    <a:pt x="213106" y="82359"/>
                  </a:moveTo>
                  <a:lnTo>
                    <a:pt x="178333" y="54622"/>
                  </a:lnTo>
                  <a:lnTo>
                    <a:pt x="141935" y="47726"/>
                  </a:lnTo>
                  <a:lnTo>
                    <a:pt x="138658" y="46913"/>
                  </a:lnTo>
                  <a:lnTo>
                    <a:pt x="100622" y="33426"/>
                  </a:lnTo>
                  <a:lnTo>
                    <a:pt x="100622" y="30543"/>
                  </a:lnTo>
                  <a:lnTo>
                    <a:pt x="102666" y="28105"/>
                  </a:lnTo>
                  <a:lnTo>
                    <a:pt x="107162" y="26466"/>
                  </a:lnTo>
                  <a:lnTo>
                    <a:pt x="111252" y="25273"/>
                  </a:lnTo>
                  <a:lnTo>
                    <a:pt x="117386" y="24460"/>
                  </a:lnTo>
                  <a:lnTo>
                    <a:pt x="134975" y="24460"/>
                  </a:lnTo>
                  <a:lnTo>
                    <a:pt x="142748" y="25273"/>
                  </a:lnTo>
                  <a:lnTo>
                    <a:pt x="148069" y="27724"/>
                  </a:lnTo>
                  <a:lnTo>
                    <a:pt x="152984" y="29730"/>
                  </a:lnTo>
                  <a:lnTo>
                    <a:pt x="155841" y="32994"/>
                  </a:lnTo>
                  <a:lnTo>
                    <a:pt x="155841" y="37934"/>
                  </a:lnTo>
                  <a:lnTo>
                    <a:pt x="206971" y="37934"/>
                  </a:lnTo>
                  <a:lnTo>
                    <a:pt x="206971" y="36258"/>
                  </a:lnTo>
                  <a:lnTo>
                    <a:pt x="205752" y="27686"/>
                  </a:lnTo>
                  <a:lnTo>
                    <a:pt x="204139" y="24460"/>
                  </a:lnTo>
                  <a:lnTo>
                    <a:pt x="202069" y="20307"/>
                  </a:lnTo>
                  <a:lnTo>
                    <a:pt x="162483" y="2349"/>
                  </a:lnTo>
                  <a:lnTo>
                    <a:pt x="127203" y="0"/>
                  </a:lnTo>
                  <a:lnTo>
                    <a:pt x="107886" y="609"/>
                  </a:lnTo>
                  <a:lnTo>
                    <a:pt x="64630" y="9779"/>
                  </a:lnTo>
                  <a:lnTo>
                    <a:pt x="43357" y="42011"/>
                  </a:lnTo>
                  <a:lnTo>
                    <a:pt x="44170" y="46469"/>
                  </a:lnTo>
                  <a:lnTo>
                    <a:pt x="46621" y="50546"/>
                  </a:lnTo>
                  <a:lnTo>
                    <a:pt x="48666" y="54622"/>
                  </a:lnTo>
                  <a:lnTo>
                    <a:pt x="94919" y="73317"/>
                  </a:lnTo>
                  <a:lnTo>
                    <a:pt x="116166" y="77063"/>
                  </a:lnTo>
                  <a:lnTo>
                    <a:pt x="120256" y="77876"/>
                  </a:lnTo>
                  <a:lnTo>
                    <a:pt x="121488" y="78282"/>
                  </a:lnTo>
                  <a:lnTo>
                    <a:pt x="122707" y="78282"/>
                  </a:lnTo>
                  <a:lnTo>
                    <a:pt x="124345" y="78689"/>
                  </a:lnTo>
                  <a:lnTo>
                    <a:pt x="155841" y="91338"/>
                  </a:lnTo>
                  <a:lnTo>
                    <a:pt x="155841" y="94602"/>
                  </a:lnTo>
                  <a:lnTo>
                    <a:pt x="153390" y="97040"/>
                  </a:lnTo>
                  <a:lnTo>
                    <a:pt x="143573" y="101130"/>
                  </a:lnTo>
                  <a:lnTo>
                    <a:pt x="136613" y="101942"/>
                  </a:lnTo>
                  <a:lnTo>
                    <a:pt x="128028" y="101942"/>
                  </a:lnTo>
                  <a:lnTo>
                    <a:pt x="94488" y="92557"/>
                  </a:lnTo>
                  <a:lnTo>
                    <a:pt x="94488" y="86042"/>
                  </a:lnTo>
                  <a:lnTo>
                    <a:pt x="94894" y="84404"/>
                  </a:lnTo>
                  <a:lnTo>
                    <a:pt x="94894" y="83997"/>
                  </a:lnTo>
                  <a:lnTo>
                    <a:pt x="40894" y="83997"/>
                  </a:lnTo>
                  <a:lnTo>
                    <a:pt x="40894" y="86042"/>
                  </a:lnTo>
                  <a:lnTo>
                    <a:pt x="71399" y="121310"/>
                  </a:lnTo>
                  <a:lnTo>
                    <a:pt x="122707" y="126809"/>
                  </a:lnTo>
                  <a:lnTo>
                    <a:pt x="143433" y="126136"/>
                  </a:lnTo>
                  <a:lnTo>
                    <a:pt x="189788" y="116624"/>
                  </a:lnTo>
                  <a:lnTo>
                    <a:pt x="208597" y="101942"/>
                  </a:lnTo>
                  <a:lnTo>
                    <a:pt x="211645" y="96545"/>
                  </a:lnTo>
                  <a:lnTo>
                    <a:pt x="213106" y="87668"/>
                  </a:lnTo>
                  <a:lnTo>
                    <a:pt x="213106" y="82359"/>
                  </a:lnTo>
                  <a:close/>
                </a:path>
                <a:path w="857884" h="620394" extrusionOk="0">
                  <a:moveTo>
                    <a:pt x="385724" y="97866"/>
                  </a:moveTo>
                  <a:lnTo>
                    <a:pt x="290830" y="97866"/>
                  </a:lnTo>
                  <a:lnTo>
                    <a:pt x="290830" y="74193"/>
                  </a:lnTo>
                  <a:lnTo>
                    <a:pt x="375094" y="74193"/>
                  </a:lnTo>
                  <a:lnTo>
                    <a:pt x="375094" y="48107"/>
                  </a:lnTo>
                  <a:lnTo>
                    <a:pt x="290830" y="48107"/>
                  </a:lnTo>
                  <a:lnTo>
                    <a:pt x="290830" y="28536"/>
                  </a:lnTo>
                  <a:lnTo>
                    <a:pt x="382041" y="28536"/>
                  </a:lnTo>
                  <a:lnTo>
                    <a:pt x="382041" y="2006"/>
                  </a:lnTo>
                  <a:lnTo>
                    <a:pt x="235610" y="2006"/>
                  </a:lnTo>
                  <a:lnTo>
                    <a:pt x="235610" y="124777"/>
                  </a:lnTo>
                  <a:lnTo>
                    <a:pt x="385724" y="124777"/>
                  </a:lnTo>
                  <a:lnTo>
                    <a:pt x="385724" y="97866"/>
                  </a:lnTo>
                  <a:close/>
                </a:path>
                <a:path w="857884" h="620394" extrusionOk="0">
                  <a:moveTo>
                    <a:pt x="393915" y="155778"/>
                  </a:moveTo>
                  <a:lnTo>
                    <a:pt x="0" y="155778"/>
                  </a:lnTo>
                  <a:lnTo>
                    <a:pt x="0" y="220205"/>
                  </a:lnTo>
                  <a:lnTo>
                    <a:pt x="244602" y="220205"/>
                  </a:lnTo>
                  <a:lnTo>
                    <a:pt x="255536" y="223227"/>
                  </a:lnTo>
                  <a:lnTo>
                    <a:pt x="263017" y="230911"/>
                  </a:lnTo>
                  <a:lnTo>
                    <a:pt x="265887" y="241198"/>
                  </a:lnTo>
                  <a:lnTo>
                    <a:pt x="263004" y="252018"/>
                  </a:lnTo>
                  <a:lnTo>
                    <a:pt x="113296" y="510984"/>
                  </a:lnTo>
                  <a:lnTo>
                    <a:pt x="162382" y="557072"/>
                  </a:lnTo>
                  <a:lnTo>
                    <a:pt x="393915" y="155778"/>
                  </a:lnTo>
                  <a:close/>
                </a:path>
                <a:path w="857884" h="620394" extrusionOk="0">
                  <a:moveTo>
                    <a:pt x="605370" y="2006"/>
                  </a:moveTo>
                  <a:lnTo>
                    <a:pt x="552602" y="2006"/>
                  </a:lnTo>
                  <a:lnTo>
                    <a:pt x="552602" y="84404"/>
                  </a:lnTo>
                  <a:lnTo>
                    <a:pt x="514311" y="42011"/>
                  </a:lnTo>
                  <a:lnTo>
                    <a:pt x="478180" y="2006"/>
                  </a:lnTo>
                  <a:lnTo>
                    <a:pt x="408635" y="2006"/>
                  </a:lnTo>
                  <a:lnTo>
                    <a:pt x="408635" y="124777"/>
                  </a:lnTo>
                  <a:lnTo>
                    <a:pt x="461403" y="124777"/>
                  </a:lnTo>
                  <a:lnTo>
                    <a:pt x="461403" y="42011"/>
                  </a:lnTo>
                  <a:lnTo>
                    <a:pt x="533387" y="124777"/>
                  </a:lnTo>
                  <a:lnTo>
                    <a:pt x="605370" y="124777"/>
                  </a:lnTo>
                  <a:lnTo>
                    <a:pt x="605370" y="84404"/>
                  </a:lnTo>
                  <a:lnTo>
                    <a:pt x="605370" y="2006"/>
                  </a:lnTo>
                  <a:close/>
                </a:path>
                <a:path w="857884" h="620394" extrusionOk="0">
                  <a:moveTo>
                    <a:pt x="650786" y="589292"/>
                  </a:moveTo>
                  <a:lnTo>
                    <a:pt x="517906" y="370192"/>
                  </a:lnTo>
                  <a:lnTo>
                    <a:pt x="428675" y="223062"/>
                  </a:lnTo>
                  <a:lnTo>
                    <a:pt x="428675" y="223469"/>
                  </a:lnTo>
                  <a:lnTo>
                    <a:pt x="428269" y="224282"/>
                  </a:lnTo>
                  <a:lnTo>
                    <a:pt x="211886" y="591324"/>
                  </a:lnTo>
                  <a:lnTo>
                    <a:pt x="269557" y="619874"/>
                  </a:lnTo>
                  <a:lnTo>
                    <a:pt x="411492" y="380898"/>
                  </a:lnTo>
                  <a:lnTo>
                    <a:pt x="419785" y="372859"/>
                  </a:lnTo>
                  <a:lnTo>
                    <a:pt x="430263" y="370192"/>
                  </a:lnTo>
                  <a:lnTo>
                    <a:pt x="440664" y="372859"/>
                  </a:lnTo>
                  <a:lnTo>
                    <a:pt x="448716" y="380898"/>
                  </a:lnTo>
                  <a:lnTo>
                    <a:pt x="591908" y="619874"/>
                  </a:lnTo>
                  <a:lnTo>
                    <a:pt x="650786" y="589292"/>
                  </a:lnTo>
                  <a:close/>
                </a:path>
                <a:path w="857884" h="620394" extrusionOk="0">
                  <a:moveTo>
                    <a:pt x="836091" y="124777"/>
                  </a:moveTo>
                  <a:lnTo>
                    <a:pt x="821232" y="102349"/>
                  </a:lnTo>
                  <a:lnTo>
                    <a:pt x="803643" y="75819"/>
                  </a:lnTo>
                  <a:lnTo>
                    <a:pt x="773912" y="30975"/>
                  </a:lnTo>
                  <a:lnTo>
                    <a:pt x="754697" y="2006"/>
                  </a:lnTo>
                  <a:lnTo>
                    <a:pt x="747725" y="2006"/>
                  </a:lnTo>
                  <a:lnTo>
                    <a:pt x="747725" y="75819"/>
                  </a:lnTo>
                  <a:lnTo>
                    <a:pt x="693318" y="75819"/>
                  </a:lnTo>
                  <a:lnTo>
                    <a:pt x="721169" y="30975"/>
                  </a:lnTo>
                  <a:lnTo>
                    <a:pt x="747725" y="75819"/>
                  </a:lnTo>
                  <a:lnTo>
                    <a:pt x="747725" y="2006"/>
                  </a:lnTo>
                  <a:lnTo>
                    <a:pt x="693750" y="2006"/>
                  </a:lnTo>
                  <a:lnTo>
                    <a:pt x="608647" y="124777"/>
                  </a:lnTo>
                  <a:lnTo>
                    <a:pt x="663867" y="124777"/>
                  </a:lnTo>
                  <a:lnTo>
                    <a:pt x="676960" y="102349"/>
                  </a:lnTo>
                  <a:lnTo>
                    <a:pt x="762444" y="102349"/>
                  </a:lnTo>
                  <a:lnTo>
                    <a:pt x="774712" y="124777"/>
                  </a:lnTo>
                  <a:lnTo>
                    <a:pt x="836091" y="124777"/>
                  </a:lnTo>
                  <a:close/>
                </a:path>
                <a:path w="857884" h="620394" extrusionOk="0">
                  <a:moveTo>
                    <a:pt x="857796" y="155778"/>
                  </a:moveTo>
                  <a:lnTo>
                    <a:pt x="463854" y="155778"/>
                  </a:lnTo>
                  <a:lnTo>
                    <a:pt x="694944" y="557072"/>
                  </a:lnTo>
                  <a:lnTo>
                    <a:pt x="744067" y="510984"/>
                  </a:lnTo>
                  <a:lnTo>
                    <a:pt x="594741" y="252018"/>
                  </a:lnTo>
                  <a:lnTo>
                    <a:pt x="591870" y="241198"/>
                  </a:lnTo>
                  <a:lnTo>
                    <a:pt x="594753" y="230911"/>
                  </a:lnTo>
                  <a:lnTo>
                    <a:pt x="602234" y="223227"/>
                  </a:lnTo>
                  <a:lnTo>
                    <a:pt x="613168" y="220205"/>
                  </a:lnTo>
                  <a:lnTo>
                    <a:pt x="857796" y="220205"/>
                  </a:lnTo>
                  <a:lnTo>
                    <a:pt x="857796" y="155778"/>
                  </a:lnTo>
                  <a:close/>
                </a:path>
              </a:pathLst>
            </a:custGeom>
            <a:solidFill>
              <a:srgbClr val="39A9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0" name="Google Shape;80;p3"/>
          <p:cNvSpPr txBox="1">
            <a:spLocks noGrp="1"/>
          </p:cNvSpPr>
          <p:nvPr>
            <p:ph type="title"/>
          </p:nvPr>
        </p:nvSpPr>
        <p:spPr>
          <a:xfrm>
            <a:off x="880634" y="155567"/>
            <a:ext cx="5517266" cy="56682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s-CO" sz="3600" b="1" dirty="0" smtClean="0">
                <a:solidFill>
                  <a:srgbClr val="00B050"/>
                </a:solidFill>
              </a:rPr>
              <a:t>Descripción del proyecto</a:t>
            </a:r>
            <a:endParaRPr sz="3600" b="1" dirty="0">
              <a:solidFill>
                <a:srgbClr val="00B050"/>
              </a:solidFill>
            </a:endParaRPr>
          </a:p>
        </p:txBody>
      </p:sp>
      <p:sp>
        <p:nvSpPr>
          <p:cNvPr id="81" name="Google Shape;81;p3"/>
          <p:cNvSpPr txBox="1"/>
          <p:nvPr/>
        </p:nvSpPr>
        <p:spPr>
          <a:xfrm>
            <a:off x="880634" y="914400"/>
            <a:ext cx="5329646" cy="5399545"/>
          </a:xfrm>
          <a:prstGeom prst="rect">
            <a:avLst/>
          </a:prstGeom>
          <a:noFill/>
          <a:ln>
            <a:noFill/>
          </a:ln>
        </p:spPr>
        <p:txBody>
          <a:bodyPr spcFirstLastPara="1" wrap="square" lIns="0" tIns="13325" rIns="0" bIns="0" anchor="t" anchorCtr="0">
            <a:spAutoFit/>
          </a:bodyPr>
          <a:lstStyle/>
          <a:p>
            <a:pPr marL="12700" marR="61594" lvl="0" algn="just"/>
            <a:r>
              <a:rPr lang="es-ES" dirty="0">
                <a:solidFill>
                  <a:schemeClr val="dk1"/>
                </a:solidFill>
                <a:latin typeface="+mn-lt"/>
                <a:ea typeface="Trebuchet MS"/>
                <a:cs typeface="Trebuchet MS"/>
                <a:sym typeface="Trebuchet MS"/>
              </a:rPr>
              <a:t>El sistema mantendrá un registro actualizado del inventario, evitando errores y asegurando la disponibilidad de productos.</a:t>
            </a:r>
          </a:p>
          <a:p>
            <a:pPr marL="12700" marR="61594" lvl="0" algn="just"/>
            <a:r>
              <a:rPr lang="es-ES" dirty="0">
                <a:solidFill>
                  <a:schemeClr val="dk1"/>
                </a:solidFill>
                <a:latin typeface="+mn-lt"/>
                <a:ea typeface="Trebuchet MS"/>
                <a:cs typeface="Trebuchet MS"/>
                <a:sym typeface="Trebuchet MS"/>
              </a:rPr>
              <a:t>Alertas automáticas para productos con inventario bajo o agotado</a:t>
            </a:r>
            <a:r>
              <a:rPr lang="es-ES" dirty="0" smtClean="0">
                <a:solidFill>
                  <a:schemeClr val="dk1"/>
                </a:solidFill>
                <a:latin typeface="+mn-lt"/>
                <a:ea typeface="Trebuchet MS"/>
                <a:cs typeface="Trebuchet MS"/>
                <a:sym typeface="Trebuchet MS"/>
              </a:rPr>
              <a:t>.</a:t>
            </a:r>
          </a:p>
          <a:p>
            <a:pPr marL="12700" marR="61594" lvl="0" algn="just"/>
            <a:endParaRPr lang="es-ES" dirty="0">
              <a:solidFill>
                <a:schemeClr val="dk1"/>
              </a:solidFill>
              <a:latin typeface="+mn-lt"/>
              <a:ea typeface="Trebuchet MS"/>
              <a:cs typeface="Trebuchet MS"/>
              <a:sym typeface="Trebuchet MS"/>
            </a:endParaRPr>
          </a:p>
          <a:p>
            <a:pPr marL="12700" marR="61594" lvl="0" algn="just"/>
            <a:r>
              <a:rPr lang="es-ES" b="1" dirty="0">
                <a:solidFill>
                  <a:schemeClr val="dk1"/>
                </a:solidFill>
                <a:latin typeface="+mn-lt"/>
                <a:ea typeface="Trebuchet MS"/>
                <a:cs typeface="Trebuchet MS"/>
                <a:sym typeface="Trebuchet MS"/>
              </a:rPr>
              <a:t>Proceso de Pago:</a:t>
            </a:r>
          </a:p>
          <a:p>
            <a:pPr marL="12700" marR="61594" lvl="0" algn="just"/>
            <a:endParaRPr lang="es-ES" dirty="0">
              <a:solidFill>
                <a:schemeClr val="dk1"/>
              </a:solidFill>
              <a:latin typeface="+mn-lt"/>
              <a:ea typeface="Trebuchet MS"/>
              <a:cs typeface="Trebuchet MS"/>
              <a:sym typeface="Trebuchet MS"/>
            </a:endParaRPr>
          </a:p>
          <a:p>
            <a:pPr marL="12700" marR="61594" lvl="0" algn="just"/>
            <a:r>
              <a:rPr lang="es-ES" dirty="0">
                <a:solidFill>
                  <a:schemeClr val="dk1"/>
                </a:solidFill>
                <a:latin typeface="+mn-lt"/>
                <a:ea typeface="Trebuchet MS"/>
                <a:cs typeface="Trebuchet MS"/>
                <a:sym typeface="Trebuchet MS"/>
              </a:rPr>
              <a:t>Integración de métodos de pago seguros y populares para facilitar transacciones en </a:t>
            </a:r>
            <a:r>
              <a:rPr lang="es-ES" dirty="0" smtClean="0">
                <a:solidFill>
                  <a:schemeClr val="dk1"/>
                </a:solidFill>
                <a:latin typeface="+mn-lt"/>
                <a:ea typeface="Trebuchet MS"/>
                <a:cs typeface="Trebuchet MS"/>
                <a:sym typeface="Trebuchet MS"/>
              </a:rPr>
              <a:t>línea.Confirmación </a:t>
            </a:r>
            <a:r>
              <a:rPr lang="es-ES" dirty="0">
                <a:solidFill>
                  <a:schemeClr val="dk1"/>
                </a:solidFill>
                <a:latin typeface="+mn-lt"/>
                <a:ea typeface="Trebuchet MS"/>
                <a:cs typeface="Trebuchet MS"/>
                <a:sym typeface="Trebuchet MS"/>
              </a:rPr>
              <a:t>inmediata de pagos exitosos y generación automática de facturas.</a:t>
            </a:r>
          </a:p>
          <a:p>
            <a:pPr marL="12700" marR="61594" lvl="0" algn="just"/>
            <a:endParaRPr lang="es-ES" dirty="0">
              <a:solidFill>
                <a:schemeClr val="dk1"/>
              </a:solidFill>
              <a:latin typeface="+mn-lt"/>
              <a:ea typeface="Trebuchet MS"/>
              <a:cs typeface="Trebuchet MS"/>
              <a:sym typeface="Trebuchet MS"/>
            </a:endParaRPr>
          </a:p>
          <a:p>
            <a:pPr marL="12700" marR="61594" lvl="0" algn="just"/>
            <a:r>
              <a:rPr lang="es-ES" b="1" dirty="0">
                <a:solidFill>
                  <a:schemeClr val="dk1"/>
                </a:solidFill>
                <a:latin typeface="+mn-lt"/>
                <a:ea typeface="Trebuchet MS"/>
                <a:cs typeface="Trebuchet MS"/>
                <a:sym typeface="Trebuchet MS"/>
              </a:rPr>
              <a:t>Información Institucional:</a:t>
            </a:r>
          </a:p>
          <a:p>
            <a:pPr marL="12700" marR="61594" lvl="0" algn="just"/>
            <a:endParaRPr lang="es-ES" dirty="0">
              <a:solidFill>
                <a:schemeClr val="dk1"/>
              </a:solidFill>
              <a:latin typeface="+mn-lt"/>
              <a:ea typeface="Trebuchet MS"/>
              <a:cs typeface="Trebuchet MS"/>
              <a:sym typeface="Trebuchet MS"/>
            </a:endParaRPr>
          </a:p>
          <a:p>
            <a:pPr marL="12700" marR="61594" lvl="0" algn="just"/>
            <a:r>
              <a:rPr lang="es-ES" dirty="0">
                <a:solidFill>
                  <a:schemeClr val="dk1"/>
                </a:solidFill>
                <a:latin typeface="+mn-lt"/>
                <a:ea typeface="Trebuchet MS"/>
                <a:cs typeface="Trebuchet MS"/>
                <a:sym typeface="Trebuchet MS"/>
              </a:rPr>
              <a:t>Página informativa con detalles sobre la empresa, sus valores y políticas.</a:t>
            </a:r>
          </a:p>
          <a:p>
            <a:pPr marL="12700" marR="61594" lvl="0" algn="just"/>
            <a:r>
              <a:rPr lang="es-ES" dirty="0">
                <a:solidFill>
                  <a:schemeClr val="dk1"/>
                </a:solidFill>
                <a:latin typeface="+mn-lt"/>
                <a:ea typeface="Trebuchet MS"/>
                <a:cs typeface="Trebuchet MS"/>
                <a:sym typeface="Trebuchet MS"/>
              </a:rPr>
              <a:t>Formulario de contacto para consultas y soporte técnico.</a:t>
            </a:r>
          </a:p>
          <a:p>
            <a:pPr marL="12700" marR="61594" lvl="0" algn="just"/>
            <a:endParaRPr lang="es-ES" dirty="0">
              <a:solidFill>
                <a:schemeClr val="dk1"/>
              </a:solidFill>
              <a:latin typeface="+mn-lt"/>
              <a:ea typeface="Trebuchet MS"/>
              <a:cs typeface="Trebuchet MS"/>
              <a:sym typeface="Trebuchet MS"/>
            </a:endParaRPr>
          </a:p>
          <a:p>
            <a:pPr marL="12700" marR="61594" lvl="0" algn="just"/>
            <a:r>
              <a:rPr lang="es-ES" b="1" dirty="0">
                <a:solidFill>
                  <a:schemeClr val="dk1"/>
                </a:solidFill>
                <a:latin typeface="+mn-lt"/>
                <a:ea typeface="Trebuchet MS"/>
                <a:cs typeface="Trebuchet MS"/>
                <a:sym typeface="Trebuchet MS"/>
              </a:rPr>
              <a:t>Beneficios Esperados:</a:t>
            </a:r>
          </a:p>
          <a:p>
            <a:pPr marL="12700" marR="61594" lvl="0" algn="just"/>
            <a:endParaRPr lang="es-ES" dirty="0">
              <a:solidFill>
                <a:schemeClr val="dk1"/>
              </a:solidFill>
              <a:latin typeface="+mn-lt"/>
              <a:ea typeface="Trebuchet MS"/>
              <a:cs typeface="Trebuchet MS"/>
              <a:sym typeface="Trebuchet MS"/>
            </a:endParaRPr>
          </a:p>
          <a:p>
            <a:pPr marL="12700" marR="61594" lvl="0" algn="just"/>
            <a:r>
              <a:rPr lang="es-ES" dirty="0" smtClean="0">
                <a:solidFill>
                  <a:schemeClr val="dk1"/>
                </a:solidFill>
                <a:latin typeface="+mn-lt"/>
                <a:ea typeface="Trebuchet MS"/>
                <a:cs typeface="Trebuchet MS"/>
                <a:sym typeface="Trebuchet MS"/>
              </a:rPr>
              <a:t>-Mayor </a:t>
            </a:r>
            <a:r>
              <a:rPr lang="es-ES" dirty="0">
                <a:solidFill>
                  <a:schemeClr val="dk1"/>
                </a:solidFill>
                <a:latin typeface="+mn-lt"/>
                <a:ea typeface="Trebuchet MS"/>
                <a:cs typeface="Trebuchet MS"/>
                <a:sym typeface="Trebuchet MS"/>
              </a:rPr>
              <a:t>accesibilidad para los clientes a través de una plataforma en </a:t>
            </a:r>
            <a:r>
              <a:rPr lang="es-ES" dirty="0" smtClean="0">
                <a:solidFill>
                  <a:schemeClr val="dk1"/>
                </a:solidFill>
                <a:latin typeface="+mn-lt"/>
                <a:ea typeface="Trebuchet MS"/>
                <a:cs typeface="Trebuchet MS"/>
                <a:sym typeface="Trebuchet MS"/>
              </a:rPr>
              <a:t>línea.</a:t>
            </a:r>
          </a:p>
          <a:p>
            <a:pPr marL="12700" marR="61594" lvl="0" algn="just"/>
            <a:r>
              <a:rPr lang="es-ES" dirty="0" smtClean="0">
                <a:solidFill>
                  <a:schemeClr val="dk1"/>
                </a:solidFill>
                <a:latin typeface="+mn-lt"/>
                <a:ea typeface="Trebuchet MS"/>
                <a:cs typeface="Trebuchet MS"/>
                <a:sym typeface="Trebuchet MS"/>
              </a:rPr>
              <a:t>-Reducción de errores en la gestión de inventario y facturación.</a:t>
            </a:r>
          </a:p>
          <a:p>
            <a:pPr marL="12700" marR="61594" lvl="0" algn="just"/>
            <a:r>
              <a:rPr lang="es-ES" dirty="0" smtClean="0">
                <a:solidFill>
                  <a:schemeClr val="dk1"/>
                </a:solidFill>
                <a:latin typeface="+mn-lt"/>
                <a:ea typeface="Trebuchet MS"/>
                <a:cs typeface="Trebuchet MS"/>
                <a:sym typeface="Trebuchet MS"/>
              </a:rPr>
              <a:t>-Mejora </a:t>
            </a:r>
            <a:r>
              <a:rPr lang="es-ES" dirty="0">
                <a:solidFill>
                  <a:schemeClr val="dk1"/>
                </a:solidFill>
                <a:latin typeface="+mn-lt"/>
                <a:ea typeface="Trebuchet MS"/>
                <a:cs typeface="Trebuchet MS"/>
                <a:sym typeface="Trebuchet MS"/>
              </a:rPr>
              <a:t>en la eficiencia administrativa mediante un panel de control centralizado.</a:t>
            </a:r>
          </a:p>
          <a:p>
            <a:pPr marL="12700" marR="61594" lvl="0" algn="just"/>
            <a:r>
              <a:rPr lang="es-ES" dirty="0" smtClean="0">
                <a:solidFill>
                  <a:schemeClr val="dk1"/>
                </a:solidFill>
                <a:latin typeface="+mn-lt"/>
                <a:ea typeface="Trebuchet MS"/>
                <a:cs typeface="Trebuchet MS"/>
                <a:sym typeface="Trebuchet MS"/>
              </a:rPr>
              <a:t>-Incremento </a:t>
            </a:r>
            <a:r>
              <a:rPr lang="es-ES" dirty="0">
                <a:solidFill>
                  <a:schemeClr val="dk1"/>
                </a:solidFill>
                <a:latin typeface="+mn-lt"/>
                <a:ea typeface="Trebuchet MS"/>
                <a:cs typeface="Trebuchet MS"/>
                <a:sym typeface="Trebuchet MS"/>
              </a:rPr>
              <a:t>en las ventas gracias a la comodidad de la tienda virtual.</a:t>
            </a:r>
          </a:p>
        </p:txBody>
      </p:sp>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3132" y="-22195"/>
            <a:ext cx="5096648" cy="6857997"/>
          </a:xfrm>
          <a:prstGeom prst="rect">
            <a:avLst/>
          </a:prstGeom>
        </p:spPr>
      </p:pic>
    </p:spTree>
    <p:extLst>
      <p:ext uri="{BB962C8B-B14F-4D97-AF65-F5344CB8AC3E}">
        <p14:creationId xmlns:p14="http://schemas.microsoft.com/office/powerpoint/2010/main" val="857905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pic>
        <p:nvPicPr>
          <p:cNvPr id="100" name="Google Shape;100;p5"/>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01" name="Google Shape;101;p5"/>
          <p:cNvSpPr txBox="1">
            <a:spLocks noGrp="1"/>
          </p:cNvSpPr>
          <p:nvPr>
            <p:ph type="title"/>
          </p:nvPr>
        </p:nvSpPr>
        <p:spPr>
          <a:xfrm>
            <a:off x="143692" y="365251"/>
            <a:ext cx="7694022" cy="750831"/>
          </a:xfrm>
          <a:prstGeom prst="rect">
            <a:avLst/>
          </a:prstGeom>
          <a:noFill/>
          <a:ln>
            <a:noFill/>
          </a:ln>
        </p:spPr>
        <p:txBody>
          <a:bodyPr spcFirstLastPara="1" wrap="square" lIns="0" tIns="12050" rIns="0" bIns="0" anchor="t" anchorCtr="0">
            <a:spAutoFit/>
          </a:bodyPr>
          <a:lstStyle/>
          <a:p>
            <a:pPr marL="12700" lvl="0"/>
            <a:r>
              <a:rPr lang="es-ES" sz="2400" b="1" dirty="0"/>
              <a:t>Propuesta de Solución: Sistema Integral de Gestión y Tienda Online para Optimizar Procesos Empresariales</a:t>
            </a:r>
            <a:endParaRPr sz="2400" b="1" dirty="0"/>
          </a:p>
        </p:txBody>
      </p:sp>
      <p:sp>
        <p:nvSpPr>
          <p:cNvPr id="102" name="Google Shape;102;p5"/>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5"/>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04" name="Google Shape;104;p5"/>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5"/>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sp>
        <p:nvSpPr>
          <p:cNvPr id="106" name="Google Shape;106;p5"/>
          <p:cNvSpPr txBox="1"/>
          <p:nvPr/>
        </p:nvSpPr>
        <p:spPr>
          <a:xfrm>
            <a:off x="143692" y="1690877"/>
            <a:ext cx="11402767" cy="4537139"/>
          </a:xfrm>
          <a:prstGeom prst="rect">
            <a:avLst/>
          </a:prstGeom>
          <a:noFill/>
          <a:ln>
            <a:noFill/>
          </a:ln>
        </p:spPr>
        <p:txBody>
          <a:bodyPr spcFirstLastPara="1" wrap="square" lIns="0" tIns="12700" rIns="0" bIns="0" anchor="t" anchorCtr="0">
            <a:spAutoFit/>
          </a:bodyPr>
          <a:lstStyle/>
          <a:p>
            <a:pPr lvl="0">
              <a:spcBef>
                <a:spcPts val="5"/>
              </a:spcBef>
              <a:buClr>
                <a:schemeClr val="dk1"/>
              </a:buClr>
              <a:buSzPts val="1650"/>
            </a:pPr>
            <a:r>
              <a:rPr lang="es-ES" dirty="0" smtClean="0">
                <a:solidFill>
                  <a:schemeClr val="dk1"/>
                </a:solidFill>
                <a:latin typeface="Trebuchet MS"/>
                <a:ea typeface="Trebuchet MS"/>
                <a:cs typeface="Trebuchet MS"/>
                <a:sym typeface="Trebuchet MS"/>
              </a:rPr>
              <a:t>Faproltex busca </a:t>
            </a:r>
            <a:r>
              <a:rPr lang="es-ES" dirty="0">
                <a:solidFill>
                  <a:schemeClr val="dk1"/>
                </a:solidFill>
                <a:latin typeface="Trebuchet MS"/>
                <a:ea typeface="Trebuchet MS"/>
                <a:cs typeface="Trebuchet MS"/>
                <a:sym typeface="Trebuchet MS"/>
              </a:rPr>
              <a:t>transformar su operación mediante un Sistema de Gestión y Tienda Online. Este sistema reemplazará la gestión manual del inventario, ofreciendo una plataforma digital para la administración eficiente de productos y brindando a los usuarios una experiencia de compra en línea.</a:t>
            </a:r>
          </a:p>
          <a:p>
            <a:pPr lvl="0">
              <a:spcBef>
                <a:spcPts val="5"/>
              </a:spcBef>
              <a:buClr>
                <a:schemeClr val="dk1"/>
              </a:buClr>
              <a:buSzPts val="1650"/>
            </a:pPr>
            <a:endParaRPr lang="es-ES" dirty="0">
              <a:solidFill>
                <a:schemeClr val="dk1"/>
              </a:solidFill>
              <a:latin typeface="Trebuchet MS"/>
              <a:ea typeface="Trebuchet MS"/>
              <a:cs typeface="Trebuchet MS"/>
              <a:sym typeface="Trebuchet MS"/>
            </a:endParaRPr>
          </a:p>
          <a:p>
            <a:pPr lvl="0">
              <a:spcBef>
                <a:spcPts val="5"/>
              </a:spcBef>
              <a:buClr>
                <a:schemeClr val="dk1"/>
              </a:buClr>
              <a:buSzPts val="1650"/>
            </a:pPr>
            <a:r>
              <a:rPr lang="es-ES" dirty="0">
                <a:solidFill>
                  <a:schemeClr val="dk1"/>
                </a:solidFill>
                <a:latin typeface="Trebuchet MS"/>
                <a:ea typeface="Trebuchet MS"/>
                <a:cs typeface="Trebuchet MS"/>
                <a:sym typeface="Trebuchet MS"/>
              </a:rPr>
              <a:t>Automatización del Inventario:</a:t>
            </a:r>
          </a:p>
          <a:p>
            <a:pPr lvl="0">
              <a:spcBef>
                <a:spcPts val="5"/>
              </a:spcBef>
              <a:buClr>
                <a:schemeClr val="dk1"/>
              </a:buClr>
              <a:buSzPts val="1650"/>
            </a:pPr>
            <a:endParaRPr lang="es-ES" dirty="0">
              <a:solidFill>
                <a:schemeClr val="dk1"/>
              </a:solidFill>
              <a:latin typeface="Trebuchet MS"/>
              <a:ea typeface="Trebuchet MS"/>
              <a:cs typeface="Trebuchet MS"/>
              <a:sym typeface="Trebuchet MS"/>
            </a:endParaRPr>
          </a:p>
          <a:p>
            <a:pPr lvl="0">
              <a:spcBef>
                <a:spcPts val="5"/>
              </a:spcBef>
              <a:buClr>
                <a:schemeClr val="dk1"/>
              </a:buClr>
              <a:buSzPts val="1650"/>
            </a:pPr>
            <a:r>
              <a:rPr lang="es-ES" dirty="0">
                <a:solidFill>
                  <a:schemeClr val="dk1"/>
                </a:solidFill>
                <a:latin typeface="Trebuchet MS"/>
                <a:ea typeface="Trebuchet MS"/>
                <a:cs typeface="Trebuchet MS"/>
                <a:sym typeface="Trebuchet MS"/>
              </a:rPr>
              <a:t>Digitalización del control de inventario para eliminar registros manuales.</a:t>
            </a:r>
          </a:p>
          <a:p>
            <a:pPr lvl="0">
              <a:spcBef>
                <a:spcPts val="5"/>
              </a:spcBef>
              <a:buClr>
                <a:schemeClr val="dk1"/>
              </a:buClr>
              <a:buSzPts val="1650"/>
            </a:pPr>
            <a:r>
              <a:rPr lang="es-ES" dirty="0">
                <a:solidFill>
                  <a:schemeClr val="dk1"/>
                </a:solidFill>
                <a:latin typeface="Trebuchet MS"/>
                <a:ea typeface="Trebuchet MS"/>
                <a:cs typeface="Trebuchet MS"/>
                <a:sym typeface="Trebuchet MS"/>
              </a:rPr>
              <a:t>Alertas automáticas para mantener niveles óptimos de stock</a:t>
            </a:r>
            <a:r>
              <a:rPr lang="es-ES" dirty="0" smtClean="0">
                <a:solidFill>
                  <a:schemeClr val="dk1"/>
                </a:solidFill>
                <a:latin typeface="Trebuchet MS"/>
                <a:ea typeface="Trebuchet MS"/>
                <a:cs typeface="Trebuchet MS"/>
                <a:sym typeface="Trebuchet MS"/>
              </a:rPr>
              <a:t>.</a:t>
            </a:r>
          </a:p>
          <a:p>
            <a:pPr lvl="0">
              <a:spcBef>
                <a:spcPts val="5"/>
              </a:spcBef>
              <a:buClr>
                <a:schemeClr val="dk1"/>
              </a:buClr>
              <a:buSzPts val="1650"/>
            </a:pPr>
            <a:endParaRPr lang="es-ES" dirty="0">
              <a:solidFill>
                <a:schemeClr val="dk1"/>
              </a:solidFill>
              <a:latin typeface="Trebuchet MS"/>
              <a:ea typeface="Trebuchet MS"/>
              <a:cs typeface="Trebuchet MS"/>
              <a:sym typeface="Trebuchet MS"/>
            </a:endParaRPr>
          </a:p>
          <a:p>
            <a:pPr lvl="0">
              <a:spcBef>
                <a:spcPts val="5"/>
              </a:spcBef>
              <a:buClr>
                <a:schemeClr val="dk1"/>
              </a:buClr>
              <a:buSzPts val="1650"/>
            </a:pPr>
            <a:r>
              <a:rPr lang="es-ES" dirty="0">
                <a:solidFill>
                  <a:schemeClr val="dk1"/>
                </a:solidFill>
                <a:latin typeface="Trebuchet MS"/>
                <a:ea typeface="Trebuchet MS"/>
                <a:cs typeface="Trebuchet MS"/>
                <a:sym typeface="Trebuchet MS"/>
              </a:rPr>
              <a:t>Tienda Online Intuitiva</a:t>
            </a:r>
            <a:r>
              <a:rPr lang="es-ES" dirty="0" smtClean="0">
                <a:solidFill>
                  <a:schemeClr val="dk1"/>
                </a:solidFill>
                <a:latin typeface="Trebuchet MS"/>
                <a:ea typeface="Trebuchet MS"/>
                <a:cs typeface="Trebuchet MS"/>
                <a:sym typeface="Trebuchet MS"/>
              </a:rPr>
              <a:t>:</a:t>
            </a:r>
            <a:endParaRPr lang="es-ES" dirty="0">
              <a:solidFill>
                <a:schemeClr val="dk1"/>
              </a:solidFill>
              <a:latin typeface="Trebuchet MS"/>
              <a:ea typeface="Trebuchet MS"/>
              <a:cs typeface="Trebuchet MS"/>
              <a:sym typeface="Trebuchet MS"/>
            </a:endParaRPr>
          </a:p>
          <a:p>
            <a:pPr lvl="0">
              <a:spcBef>
                <a:spcPts val="5"/>
              </a:spcBef>
              <a:buClr>
                <a:schemeClr val="dk1"/>
              </a:buClr>
              <a:buSzPts val="1650"/>
            </a:pPr>
            <a:r>
              <a:rPr lang="es-ES" dirty="0">
                <a:solidFill>
                  <a:schemeClr val="dk1"/>
                </a:solidFill>
                <a:latin typeface="Trebuchet MS"/>
                <a:ea typeface="Trebuchet MS"/>
                <a:cs typeface="Trebuchet MS"/>
                <a:sym typeface="Trebuchet MS"/>
              </a:rPr>
              <a:t>Desarrollo de una plataforma virtual con detalles de productos, carrito de compras y opciones de pago seguras.</a:t>
            </a:r>
          </a:p>
          <a:p>
            <a:pPr lvl="0">
              <a:spcBef>
                <a:spcPts val="5"/>
              </a:spcBef>
              <a:buClr>
                <a:schemeClr val="dk1"/>
              </a:buClr>
              <a:buSzPts val="1650"/>
            </a:pPr>
            <a:r>
              <a:rPr lang="es-ES" dirty="0">
                <a:solidFill>
                  <a:schemeClr val="dk1"/>
                </a:solidFill>
                <a:latin typeface="Trebuchet MS"/>
                <a:ea typeface="Trebuchet MS"/>
                <a:cs typeface="Trebuchet MS"/>
                <a:sym typeface="Trebuchet MS"/>
              </a:rPr>
              <a:t>Confirmación instantánea de transacciones y generación automática de facturas</a:t>
            </a:r>
            <a:r>
              <a:rPr lang="es-ES" dirty="0" smtClean="0">
                <a:solidFill>
                  <a:schemeClr val="dk1"/>
                </a:solidFill>
                <a:latin typeface="Trebuchet MS"/>
                <a:ea typeface="Trebuchet MS"/>
                <a:cs typeface="Trebuchet MS"/>
                <a:sym typeface="Trebuchet MS"/>
              </a:rPr>
              <a:t>.</a:t>
            </a:r>
          </a:p>
          <a:p>
            <a:pPr lvl="0">
              <a:spcBef>
                <a:spcPts val="5"/>
              </a:spcBef>
              <a:buClr>
                <a:schemeClr val="dk1"/>
              </a:buClr>
              <a:buSzPts val="1650"/>
            </a:pPr>
            <a:endParaRPr lang="es-ES" dirty="0" smtClean="0">
              <a:solidFill>
                <a:schemeClr val="dk1"/>
              </a:solidFill>
              <a:latin typeface="Trebuchet MS"/>
              <a:ea typeface="Trebuchet MS"/>
              <a:cs typeface="Trebuchet MS"/>
              <a:sym typeface="Trebuchet MS"/>
            </a:endParaRPr>
          </a:p>
          <a:p>
            <a:pPr lvl="0">
              <a:spcBef>
                <a:spcPts val="5"/>
              </a:spcBef>
              <a:buClr>
                <a:schemeClr val="dk1"/>
              </a:buClr>
              <a:buSzPts val="1650"/>
            </a:pPr>
            <a:r>
              <a:rPr lang="es-ES" dirty="0" smtClean="0">
                <a:solidFill>
                  <a:schemeClr val="dk1"/>
                </a:solidFill>
                <a:latin typeface="Trebuchet MS"/>
                <a:ea typeface="Trebuchet MS"/>
                <a:cs typeface="Trebuchet MS"/>
                <a:sym typeface="Trebuchet MS"/>
              </a:rPr>
              <a:t>Gestión </a:t>
            </a:r>
            <a:r>
              <a:rPr lang="es-ES" dirty="0">
                <a:solidFill>
                  <a:schemeClr val="dk1"/>
                </a:solidFill>
                <a:latin typeface="Trebuchet MS"/>
                <a:ea typeface="Trebuchet MS"/>
                <a:cs typeface="Trebuchet MS"/>
                <a:sym typeface="Trebuchet MS"/>
              </a:rPr>
              <a:t>de Usuarios:</a:t>
            </a:r>
          </a:p>
          <a:p>
            <a:pPr lvl="0">
              <a:spcBef>
                <a:spcPts val="5"/>
              </a:spcBef>
              <a:buClr>
                <a:schemeClr val="dk1"/>
              </a:buClr>
              <a:buSzPts val="1650"/>
            </a:pPr>
            <a:r>
              <a:rPr lang="es-ES" dirty="0" smtClean="0">
                <a:solidFill>
                  <a:schemeClr val="dk1"/>
                </a:solidFill>
                <a:latin typeface="Trebuchet MS"/>
                <a:ea typeface="Trebuchet MS"/>
                <a:cs typeface="Trebuchet MS"/>
                <a:sym typeface="Trebuchet MS"/>
              </a:rPr>
              <a:t>Creación </a:t>
            </a:r>
            <a:r>
              <a:rPr lang="es-ES" dirty="0">
                <a:solidFill>
                  <a:schemeClr val="dk1"/>
                </a:solidFill>
                <a:latin typeface="Trebuchet MS"/>
                <a:ea typeface="Trebuchet MS"/>
                <a:cs typeface="Trebuchet MS"/>
                <a:sym typeface="Trebuchet MS"/>
              </a:rPr>
              <a:t>de perfiles para clientes, permitiendo un seguimiento de compras y actualización de datos</a:t>
            </a:r>
            <a:r>
              <a:rPr lang="es-ES" dirty="0" smtClean="0">
                <a:solidFill>
                  <a:schemeClr val="dk1"/>
                </a:solidFill>
                <a:latin typeface="Trebuchet MS"/>
                <a:ea typeface="Trebuchet MS"/>
                <a:cs typeface="Trebuchet MS"/>
                <a:sym typeface="Trebuchet MS"/>
              </a:rPr>
              <a:t>.</a:t>
            </a:r>
          </a:p>
          <a:p>
            <a:pPr lvl="0">
              <a:spcBef>
                <a:spcPts val="5"/>
              </a:spcBef>
              <a:buClr>
                <a:schemeClr val="dk1"/>
              </a:buClr>
              <a:buSzPts val="1650"/>
            </a:pPr>
            <a:endParaRPr lang="es-ES" dirty="0">
              <a:solidFill>
                <a:schemeClr val="dk1"/>
              </a:solidFill>
              <a:latin typeface="Trebuchet MS"/>
              <a:ea typeface="Trebuchet MS"/>
              <a:cs typeface="Trebuchet MS"/>
              <a:sym typeface="Trebuchet MS"/>
            </a:endParaRPr>
          </a:p>
          <a:p>
            <a:pPr lvl="0">
              <a:spcBef>
                <a:spcPts val="5"/>
              </a:spcBef>
              <a:buClr>
                <a:schemeClr val="dk1"/>
              </a:buClr>
              <a:buSzPts val="1650"/>
            </a:pPr>
            <a:r>
              <a:rPr lang="es-ES" dirty="0" smtClean="0">
                <a:solidFill>
                  <a:schemeClr val="dk1"/>
                </a:solidFill>
                <a:latin typeface="Trebuchet MS"/>
                <a:ea typeface="Trebuchet MS"/>
                <a:cs typeface="Trebuchet MS"/>
                <a:sym typeface="Trebuchet MS"/>
              </a:rPr>
              <a:t>Panel </a:t>
            </a:r>
            <a:r>
              <a:rPr lang="es-ES" dirty="0">
                <a:solidFill>
                  <a:schemeClr val="dk1"/>
                </a:solidFill>
                <a:latin typeface="Trebuchet MS"/>
                <a:ea typeface="Trebuchet MS"/>
                <a:cs typeface="Trebuchet MS"/>
                <a:sym typeface="Trebuchet MS"/>
              </a:rPr>
              <a:t>Administrativo:</a:t>
            </a:r>
          </a:p>
          <a:p>
            <a:pPr lvl="0">
              <a:spcBef>
                <a:spcPts val="5"/>
              </a:spcBef>
              <a:buClr>
                <a:schemeClr val="dk1"/>
              </a:buClr>
              <a:buSzPts val="1650"/>
            </a:pPr>
            <a:r>
              <a:rPr lang="es-ES" dirty="0" smtClean="0">
                <a:solidFill>
                  <a:schemeClr val="dk1"/>
                </a:solidFill>
                <a:latin typeface="Trebuchet MS"/>
                <a:ea typeface="Trebuchet MS"/>
                <a:cs typeface="Trebuchet MS"/>
                <a:sym typeface="Trebuchet MS"/>
              </a:rPr>
              <a:t>Dashboard </a:t>
            </a:r>
            <a:r>
              <a:rPr lang="es-ES" dirty="0">
                <a:solidFill>
                  <a:schemeClr val="dk1"/>
                </a:solidFill>
                <a:latin typeface="Trebuchet MS"/>
                <a:ea typeface="Trebuchet MS"/>
                <a:cs typeface="Trebuchet MS"/>
                <a:sym typeface="Trebuchet MS"/>
              </a:rPr>
              <a:t>centralizado para administradores, facilitando la gestión de usuarios, productos e inventario.</a:t>
            </a:r>
          </a:p>
          <a:p>
            <a:pPr lvl="0">
              <a:spcBef>
                <a:spcPts val="5"/>
              </a:spcBef>
              <a:buClr>
                <a:schemeClr val="dk1"/>
              </a:buClr>
              <a:buSzPts val="1650"/>
            </a:pPr>
            <a:r>
              <a:rPr lang="es-ES" dirty="0">
                <a:solidFill>
                  <a:schemeClr val="dk1"/>
                </a:solidFill>
                <a:latin typeface="Trebuchet MS"/>
                <a:ea typeface="Trebuchet MS"/>
                <a:cs typeface="Trebuchet MS"/>
                <a:sym typeface="Trebuchet MS"/>
              </a:rPr>
              <a:t>Con esta solución, [Nombre de la Empresa] optimizará sus procesos, mejorará la precisión en la gestión de inventario y proporcionará a los clientes una experiencia de compra eficiente y segura en línea.</a:t>
            </a:r>
            <a:endParaRPr dirty="0">
              <a:solidFill>
                <a:schemeClr val="dk1"/>
              </a:solidFill>
              <a:latin typeface="Trebuchet MS"/>
              <a:ea typeface="Trebuchet MS"/>
              <a:cs typeface="Trebuchet MS"/>
              <a:sym typeface="Trebuchet MS"/>
            </a:endParaRPr>
          </a:p>
          <a:p>
            <a:pPr marL="298450" marR="273685" lvl="0" indent="-180975" algn="l" rtl="0">
              <a:lnSpc>
                <a:spcPct val="100000"/>
              </a:lnSpc>
              <a:spcBef>
                <a:spcPts val="5"/>
              </a:spcBef>
              <a:spcAft>
                <a:spcPts val="0"/>
              </a:spcAft>
              <a:buClr>
                <a:schemeClr val="dk1"/>
              </a:buClr>
              <a:buSzPts val="1650"/>
              <a:buFont typeface="Arial"/>
              <a:buNone/>
            </a:pPr>
            <a:endParaRPr dirty="0">
              <a:solidFill>
                <a:schemeClr val="dk1"/>
              </a:solidFill>
              <a:latin typeface="Trebuchet MS"/>
              <a:ea typeface="Trebuchet MS"/>
              <a:cs typeface="Trebuchet MS"/>
              <a:sym typeface="Trebuchet MS"/>
            </a:endParaRPr>
          </a:p>
        </p:txBody>
      </p:sp>
      <p:pic>
        <p:nvPicPr>
          <p:cNvPr id="107" name="Google Shape;107;p5"/>
          <p:cNvPicPr preferRelativeResize="0"/>
          <p:nvPr/>
        </p:nvPicPr>
        <p:blipFill rotWithShape="1">
          <a:blip r:embed="rId4">
            <a:alphaModFix/>
          </a:blip>
          <a:srcRect/>
          <a:stretch/>
        </p:blipFill>
        <p:spPr>
          <a:xfrm>
            <a:off x="8694166" y="513842"/>
            <a:ext cx="1080770" cy="535177"/>
          </a:xfrm>
          <a:prstGeom prst="rect">
            <a:avLst/>
          </a:prstGeom>
          <a:noFill/>
          <a:ln>
            <a:noFill/>
          </a:ln>
        </p:spPr>
      </p:pic>
      <p:pic>
        <p:nvPicPr>
          <p:cNvPr id="108" name="Google Shape;108;p5"/>
          <p:cNvPicPr preferRelativeResize="0"/>
          <p:nvPr/>
        </p:nvPicPr>
        <p:blipFill rotWithShape="1">
          <a:blip r:embed="rId5">
            <a:alphaModFix/>
          </a:blip>
          <a:srcRect/>
          <a:stretch/>
        </p:blipFill>
        <p:spPr>
          <a:xfrm>
            <a:off x="9809243" y="508634"/>
            <a:ext cx="1080135" cy="541909"/>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pic>
        <p:nvPicPr>
          <p:cNvPr id="100" name="Google Shape;100;p5"/>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01" name="Google Shape;101;p5"/>
          <p:cNvSpPr txBox="1">
            <a:spLocks noGrp="1"/>
          </p:cNvSpPr>
          <p:nvPr>
            <p:ph type="title"/>
          </p:nvPr>
        </p:nvSpPr>
        <p:spPr>
          <a:xfrm>
            <a:off x="143692" y="365251"/>
            <a:ext cx="7694022" cy="381500"/>
          </a:xfrm>
          <a:prstGeom prst="rect">
            <a:avLst/>
          </a:prstGeom>
          <a:noFill/>
          <a:ln>
            <a:noFill/>
          </a:ln>
        </p:spPr>
        <p:txBody>
          <a:bodyPr spcFirstLastPara="1" wrap="square" lIns="0" tIns="12050" rIns="0" bIns="0" anchor="t" anchorCtr="0">
            <a:spAutoFit/>
          </a:bodyPr>
          <a:lstStyle/>
          <a:p>
            <a:pPr marL="12700" lvl="0"/>
            <a:r>
              <a:rPr lang="es-ES" sz="2400" b="1" dirty="0"/>
              <a:t>Requerimientos Funcionales</a:t>
            </a:r>
          </a:p>
        </p:txBody>
      </p:sp>
      <p:sp>
        <p:nvSpPr>
          <p:cNvPr id="102" name="Google Shape;102;p5"/>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5"/>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04" name="Google Shape;104;p5"/>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5"/>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07" name="Google Shape;107;p5"/>
          <p:cNvPicPr preferRelativeResize="0"/>
          <p:nvPr/>
        </p:nvPicPr>
        <p:blipFill rotWithShape="1">
          <a:blip r:embed="rId4">
            <a:alphaModFix/>
          </a:blip>
          <a:srcRect/>
          <a:stretch/>
        </p:blipFill>
        <p:spPr>
          <a:xfrm>
            <a:off x="8694166" y="513842"/>
            <a:ext cx="1080770" cy="535177"/>
          </a:xfrm>
          <a:prstGeom prst="rect">
            <a:avLst/>
          </a:prstGeom>
          <a:noFill/>
          <a:ln>
            <a:noFill/>
          </a:ln>
        </p:spPr>
      </p:pic>
      <p:pic>
        <p:nvPicPr>
          <p:cNvPr id="108" name="Google Shape;108;p5"/>
          <p:cNvPicPr preferRelativeResize="0"/>
          <p:nvPr/>
        </p:nvPicPr>
        <p:blipFill rotWithShape="1">
          <a:blip r:embed="rId5">
            <a:alphaModFix/>
          </a:blip>
          <a:srcRect/>
          <a:stretch/>
        </p:blipFill>
        <p:spPr>
          <a:xfrm>
            <a:off x="9809243" y="508634"/>
            <a:ext cx="1080135" cy="541909"/>
          </a:xfrm>
          <a:prstGeom prst="rect">
            <a:avLst/>
          </a:prstGeom>
          <a:noFill/>
          <a:ln>
            <a:noFill/>
          </a:ln>
        </p:spPr>
      </p:pic>
      <p:graphicFrame>
        <p:nvGraphicFramePr>
          <p:cNvPr id="5" name="Tabla 4"/>
          <p:cNvGraphicFramePr>
            <a:graphicFrameLocks noGrp="1"/>
          </p:cNvGraphicFramePr>
          <p:nvPr>
            <p:extLst>
              <p:ext uri="{D42A27DB-BD31-4B8C-83A1-F6EECF244321}">
                <p14:modId xmlns:p14="http://schemas.microsoft.com/office/powerpoint/2010/main" val="3690515710"/>
              </p:ext>
            </p:extLst>
          </p:nvPr>
        </p:nvGraphicFramePr>
        <p:xfrm>
          <a:off x="143692" y="1471148"/>
          <a:ext cx="11900260" cy="5253653"/>
        </p:xfrm>
        <a:graphic>
          <a:graphicData uri="http://schemas.openxmlformats.org/drawingml/2006/table">
            <a:tbl>
              <a:tblPr>
                <a:tableStyleId>{5C22544A-7EE6-4342-B048-85BDC9FD1C3A}</a:tableStyleId>
              </a:tblPr>
              <a:tblGrid>
                <a:gridCol w="2425326">
                  <a:extLst>
                    <a:ext uri="{9D8B030D-6E8A-4147-A177-3AD203B41FA5}">
                      <a16:colId xmlns:a16="http://schemas.microsoft.com/office/drawing/2014/main" val="3848369498"/>
                    </a:ext>
                  </a:extLst>
                </a:gridCol>
                <a:gridCol w="3819726">
                  <a:extLst>
                    <a:ext uri="{9D8B030D-6E8A-4147-A177-3AD203B41FA5}">
                      <a16:colId xmlns:a16="http://schemas.microsoft.com/office/drawing/2014/main" val="1253709756"/>
                    </a:ext>
                  </a:extLst>
                </a:gridCol>
                <a:gridCol w="2903547">
                  <a:extLst>
                    <a:ext uri="{9D8B030D-6E8A-4147-A177-3AD203B41FA5}">
                      <a16:colId xmlns:a16="http://schemas.microsoft.com/office/drawing/2014/main" val="1370227646"/>
                    </a:ext>
                  </a:extLst>
                </a:gridCol>
                <a:gridCol w="2751661">
                  <a:extLst>
                    <a:ext uri="{9D8B030D-6E8A-4147-A177-3AD203B41FA5}">
                      <a16:colId xmlns:a16="http://schemas.microsoft.com/office/drawing/2014/main" val="2200811099"/>
                    </a:ext>
                  </a:extLst>
                </a:gridCol>
              </a:tblGrid>
              <a:tr h="181131">
                <a:tc>
                  <a:txBody>
                    <a:bodyPr/>
                    <a:lstStyle/>
                    <a:p>
                      <a:pPr>
                        <a:spcAft>
                          <a:spcPts val="0"/>
                        </a:spcAft>
                      </a:pPr>
                      <a:r>
                        <a:rPr lang="es-ES" sz="1100">
                          <a:effectLst/>
                        </a:rPr>
                        <a:t>Número de requisito</a:t>
                      </a:r>
                      <a:endParaRPr lang="en-US" sz="1100">
                        <a:effectLst/>
                        <a:latin typeface="Arial" panose="020B0604020202020204" pitchFamily="34" charset="0"/>
                        <a:ea typeface="Arial" panose="020B0604020202020204" pitchFamily="34" charset="0"/>
                      </a:endParaRPr>
                    </a:p>
                  </a:txBody>
                  <a:tcPr marL="7087" marR="7087" marT="0" marB="3012"/>
                </a:tc>
                <a:tc gridSpan="3">
                  <a:txBody>
                    <a:bodyPr/>
                    <a:lstStyle/>
                    <a:p>
                      <a:pPr>
                        <a:spcAft>
                          <a:spcPts val="0"/>
                        </a:spcAft>
                      </a:pPr>
                      <a:r>
                        <a:rPr lang="es-ES" sz="1100">
                          <a:effectLst/>
                        </a:rPr>
                        <a:t>RF 1</a:t>
                      </a:r>
                      <a:endParaRPr lang="en-US" sz="1100">
                        <a:effectLst/>
                        <a:latin typeface="Arial" panose="020B0604020202020204" pitchFamily="34" charset="0"/>
                        <a:ea typeface="Arial" panose="020B0604020202020204" pitchFamily="34" charset="0"/>
                      </a:endParaRPr>
                    </a:p>
                  </a:txBody>
                  <a:tcPr marL="7087" marR="7087" marT="0" marB="3012"/>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13132476"/>
                  </a:ext>
                </a:extLst>
              </a:tr>
              <a:tr h="181131">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7087" marR="7087" marT="0" marB="3012"/>
                </a:tc>
                <a:tc gridSpan="3">
                  <a:txBody>
                    <a:bodyPr/>
                    <a:lstStyle/>
                    <a:p>
                      <a:pPr>
                        <a:spcAft>
                          <a:spcPts val="0"/>
                        </a:spcAft>
                      </a:pPr>
                      <a:r>
                        <a:rPr lang="es-ES" sz="1100">
                          <a:effectLst/>
                        </a:rPr>
                        <a:t>Permitir registro de usuario</a:t>
                      </a:r>
                      <a:endParaRPr lang="en-US" sz="1100">
                        <a:effectLst/>
                        <a:latin typeface="Arial" panose="020B0604020202020204" pitchFamily="34" charset="0"/>
                        <a:ea typeface="Arial" panose="020B0604020202020204" pitchFamily="34" charset="0"/>
                      </a:endParaRPr>
                    </a:p>
                  </a:txBody>
                  <a:tcPr marL="7087" marR="7087" marT="0" marB="3012"/>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9915005"/>
                  </a:ext>
                </a:extLst>
              </a:tr>
              <a:tr h="181131">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7087" marR="7087" marT="0" marB="3012"/>
                </a:tc>
                <a:tc gridSpan="3">
                  <a:txBody>
                    <a:bodyPr/>
                    <a:lstStyle/>
                    <a:p>
                      <a:pPr>
                        <a:spcAft>
                          <a:spcPts val="0"/>
                        </a:spcAft>
                      </a:pPr>
                      <a:r>
                        <a:rPr lang="es-ES" sz="1100">
                          <a:effectLst/>
                        </a:rPr>
                        <a:t>X Requisito	☐ Restricción</a:t>
                      </a:r>
                      <a:endParaRPr lang="en-US" sz="1100">
                        <a:effectLst/>
                        <a:latin typeface="Arial" panose="020B0604020202020204" pitchFamily="34" charset="0"/>
                        <a:ea typeface="Arial" panose="020B0604020202020204" pitchFamily="34" charset="0"/>
                      </a:endParaRPr>
                    </a:p>
                  </a:txBody>
                  <a:tcPr marL="7087" marR="7087" marT="0" marB="3012"/>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8192508"/>
                  </a:ext>
                </a:extLst>
              </a:tr>
              <a:tr h="181131">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7087" marR="7087" marT="0" marB="3012"/>
                </a:tc>
                <a:tc gridSpan="3">
                  <a:txBody>
                    <a:bodyPr/>
                    <a:lstStyle/>
                    <a:p>
                      <a:pPr>
                        <a:spcAft>
                          <a:spcPts val="0"/>
                        </a:spcAft>
                      </a:pPr>
                      <a:r>
                        <a:rPr lang="es-ES" sz="1100">
                          <a:effectLst/>
                        </a:rPr>
                        <a:t>Documento del proyecto</a:t>
                      </a:r>
                      <a:endParaRPr lang="en-US" sz="1100">
                        <a:effectLst/>
                        <a:latin typeface="Arial" panose="020B0604020202020204" pitchFamily="34" charset="0"/>
                        <a:ea typeface="Arial" panose="020B0604020202020204" pitchFamily="34" charset="0"/>
                      </a:endParaRPr>
                    </a:p>
                  </a:txBody>
                  <a:tcPr marL="7087" marR="7087" marT="0" marB="3012"/>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25307902"/>
                  </a:ext>
                </a:extLst>
              </a:tr>
              <a:tr h="181131">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7087" marR="7087" marT="0" marB="3012"/>
                </a:tc>
                <a:tc gridSpan="3">
                  <a:txBody>
                    <a:bodyPr/>
                    <a:lstStyle/>
                    <a:p>
                      <a:pPr>
                        <a:spcAft>
                          <a:spcPts val="0"/>
                        </a:spcAft>
                      </a:pPr>
                      <a:r>
                        <a:rPr lang="es-ES" sz="1100">
                          <a:effectLst/>
                        </a:rPr>
                        <a:t>X Alta/Esencial	☐ Media/Deseado	☐ Baja/ Opcional</a:t>
                      </a:r>
                      <a:endParaRPr lang="en-US" sz="1100">
                        <a:effectLst/>
                        <a:latin typeface="Arial" panose="020B0604020202020204" pitchFamily="34" charset="0"/>
                        <a:ea typeface="Arial" panose="020B0604020202020204" pitchFamily="34" charset="0"/>
                      </a:endParaRPr>
                    </a:p>
                  </a:txBody>
                  <a:tcPr marL="7087" marR="7087" marT="0" marB="3012"/>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3172753"/>
                  </a:ext>
                </a:extLst>
              </a:tr>
              <a:tr h="359328">
                <a:tc>
                  <a:txBody>
                    <a:bodyPr/>
                    <a:lstStyle/>
                    <a:p>
                      <a:pPr>
                        <a:spcAft>
                          <a:spcPts val="0"/>
                        </a:spcAft>
                      </a:pPr>
                      <a:r>
                        <a:rPr lang="es-ES" sz="1100">
                          <a:effectLst/>
                        </a:rPr>
                        <a:t>Descripción del requisito</a:t>
                      </a:r>
                      <a:endParaRPr lang="en-US" sz="1100">
                        <a:effectLst/>
                        <a:latin typeface="Arial" panose="020B0604020202020204" pitchFamily="34" charset="0"/>
                        <a:ea typeface="Arial" panose="020B0604020202020204" pitchFamily="34" charset="0"/>
                      </a:endParaRPr>
                    </a:p>
                  </a:txBody>
                  <a:tcPr marL="7087" marR="7087" marT="0" marB="3012"/>
                </a:tc>
                <a:tc gridSpan="3">
                  <a:txBody>
                    <a:bodyPr/>
                    <a:lstStyle/>
                    <a:p>
                      <a:pPr>
                        <a:spcAft>
                          <a:spcPts val="0"/>
                        </a:spcAft>
                      </a:pPr>
                      <a:r>
                        <a:rPr lang="es-ES" sz="1100">
                          <a:effectLst/>
                        </a:rPr>
                        <a:t>A través de este proceso, los usuarios podrán crear perfiles personalizados que les permitirán gestionar sus compras, recibir facturas, seleccionar métodos de pago preferidos y mantener actualizada su información.</a:t>
                      </a:r>
                      <a:endParaRPr lang="en-US" sz="1100">
                        <a:effectLst/>
                        <a:latin typeface="Arial" panose="020B0604020202020204" pitchFamily="34" charset="0"/>
                        <a:ea typeface="Arial" panose="020B0604020202020204" pitchFamily="34" charset="0"/>
                      </a:endParaRPr>
                    </a:p>
                  </a:txBody>
                  <a:tcPr marL="7087" marR="7087" marT="0" marB="3012"/>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28779366"/>
                  </a:ext>
                </a:extLst>
              </a:tr>
              <a:tr h="181131">
                <a:tc>
                  <a:txBody>
                    <a:bodyPr/>
                    <a:lstStyle/>
                    <a:p>
                      <a:pPr>
                        <a:spcAft>
                          <a:spcPts val="0"/>
                        </a:spcAft>
                      </a:pPr>
                      <a:r>
                        <a:rPr lang="es-ES" sz="1100">
                          <a:effectLst/>
                        </a:rPr>
                        <a:t>Número de requisito</a:t>
                      </a:r>
                      <a:endParaRPr lang="en-US" sz="1100">
                        <a:effectLst/>
                        <a:latin typeface="Arial" panose="020B0604020202020204" pitchFamily="34" charset="0"/>
                        <a:ea typeface="Arial" panose="020B0604020202020204" pitchFamily="34" charset="0"/>
                      </a:endParaRPr>
                    </a:p>
                  </a:txBody>
                  <a:tcPr marL="7087" marR="7087" marT="0" marB="3012"/>
                </a:tc>
                <a:tc gridSpan="3">
                  <a:txBody>
                    <a:bodyPr/>
                    <a:lstStyle/>
                    <a:p>
                      <a:pPr>
                        <a:spcAft>
                          <a:spcPts val="0"/>
                        </a:spcAft>
                      </a:pPr>
                      <a:r>
                        <a:rPr lang="es-ES" sz="1100" dirty="0">
                          <a:effectLst/>
                        </a:rPr>
                        <a:t>RF 2</a:t>
                      </a:r>
                      <a:endParaRPr lang="en-US" sz="1100" dirty="0">
                        <a:effectLst/>
                        <a:latin typeface="Arial" panose="020B0604020202020204" pitchFamily="34" charset="0"/>
                        <a:ea typeface="Arial" panose="020B0604020202020204" pitchFamily="34" charset="0"/>
                      </a:endParaRPr>
                    </a:p>
                  </a:txBody>
                  <a:tcPr marL="7087" marR="7087" marT="0" marB="3012"/>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1358936"/>
                  </a:ext>
                </a:extLst>
              </a:tr>
              <a:tr h="181131">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7087" marR="7087" marT="0" marB="3012"/>
                </a:tc>
                <a:tc gridSpan="3">
                  <a:txBody>
                    <a:bodyPr/>
                    <a:lstStyle/>
                    <a:p>
                      <a:pPr>
                        <a:spcAft>
                          <a:spcPts val="0"/>
                        </a:spcAft>
                      </a:pPr>
                      <a:r>
                        <a:rPr lang="es-ES" sz="1100">
                          <a:effectLst/>
                        </a:rPr>
                        <a:t>Permitir que el usuario inicie sesión</a:t>
                      </a:r>
                      <a:endParaRPr lang="en-US" sz="1100">
                        <a:effectLst/>
                        <a:latin typeface="Arial" panose="020B0604020202020204" pitchFamily="34" charset="0"/>
                        <a:ea typeface="Arial" panose="020B0604020202020204" pitchFamily="34" charset="0"/>
                      </a:endParaRPr>
                    </a:p>
                  </a:txBody>
                  <a:tcPr marL="7087" marR="7087" marT="0" marB="3012"/>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08941616"/>
                  </a:ext>
                </a:extLst>
              </a:tr>
              <a:tr h="181131">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7087" marR="7087" marT="0" marB="3012"/>
                </a:tc>
                <a:tc>
                  <a:txBody>
                    <a:bodyPr/>
                    <a:lstStyle/>
                    <a:p>
                      <a:pPr>
                        <a:spcAft>
                          <a:spcPts val="0"/>
                        </a:spcAft>
                      </a:pPr>
                      <a:r>
                        <a:rPr lang="es-ES" sz="1100">
                          <a:effectLst/>
                        </a:rPr>
                        <a:t>X Requisito</a:t>
                      </a:r>
                      <a:endParaRPr lang="en-US" sz="1100">
                        <a:effectLst/>
                        <a:latin typeface="Arial" panose="020B0604020202020204" pitchFamily="34" charset="0"/>
                        <a:ea typeface="Arial" panose="020B0604020202020204" pitchFamily="34" charset="0"/>
                      </a:endParaRPr>
                    </a:p>
                  </a:txBody>
                  <a:tcPr marL="7087" marR="7087" marT="0" marB="3012"/>
                </a:tc>
                <a:tc gridSpan="2">
                  <a:txBody>
                    <a:bodyPr/>
                    <a:lstStyle/>
                    <a:p>
                      <a:pPr>
                        <a:spcAft>
                          <a:spcPts val="0"/>
                        </a:spcAft>
                      </a:pPr>
                      <a:r>
                        <a:rPr lang="es-ES" sz="1200">
                          <a:effectLst/>
                        </a:rPr>
                        <a:t>☐ Restricción</a:t>
                      </a:r>
                      <a:endParaRPr lang="en-US" sz="1200">
                        <a:effectLst/>
                        <a:latin typeface="Arial" panose="020B0604020202020204" pitchFamily="34" charset="0"/>
                        <a:ea typeface="Arial" panose="020B0604020202020204" pitchFamily="34" charset="0"/>
                      </a:endParaRPr>
                    </a:p>
                  </a:txBody>
                  <a:tcPr marL="12402" marR="12402" marT="0" marB="0"/>
                </a:tc>
                <a:tc hMerge="1">
                  <a:txBody>
                    <a:bodyPr/>
                    <a:lstStyle/>
                    <a:p>
                      <a:endParaRPr lang="en-US"/>
                    </a:p>
                  </a:txBody>
                  <a:tcPr/>
                </a:tc>
                <a:extLst>
                  <a:ext uri="{0D108BD9-81ED-4DB2-BD59-A6C34878D82A}">
                    <a16:rowId xmlns:a16="http://schemas.microsoft.com/office/drawing/2014/main" val="1714342461"/>
                  </a:ext>
                </a:extLst>
              </a:tr>
              <a:tr h="181131">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7087" marR="7087" marT="0" marB="3012"/>
                </a:tc>
                <a:tc gridSpan="3">
                  <a:txBody>
                    <a:bodyPr/>
                    <a:lstStyle/>
                    <a:p>
                      <a:pPr>
                        <a:spcAft>
                          <a:spcPts val="0"/>
                        </a:spcAft>
                      </a:pPr>
                      <a:r>
                        <a:rPr lang="es-ES" sz="1100">
                          <a:effectLst/>
                        </a:rPr>
                        <a:t>Documento del proyecto</a:t>
                      </a:r>
                      <a:endParaRPr lang="en-US" sz="1100">
                        <a:effectLst/>
                        <a:latin typeface="Arial" panose="020B0604020202020204" pitchFamily="34" charset="0"/>
                        <a:ea typeface="Arial" panose="020B0604020202020204" pitchFamily="34" charset="0"/>
                      </a:endParaRPr>
                    </a:p>
                  </a:txBody>
                  <a:tcPr marL="7087" marR="7087" marT="0" marB="3012"/>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53312794"/>
                  </a:ext>
                </a:extLst>
              </a:tr>
              <a:tr h="181131">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7087" marR="7087" marT="0" marB="3012"/>
                </a:tc>
                <a:tc>
                  <a:txBody>
                    <a:bodyPr/>
                    <a:lstStyle/>
                    <a:p>
                      <a:pPr>
                        <a:spcAft>
                          <a:spcPts val="0"/>
                        </a:spcAft>
                      </a:pPr>
                      <a:r>
                        <a:rPr lang="es-ES" sz="1100">
                          <a:effectLst/>
                        </a:rPr>
                        <a:t>X Alta/Esencial</a:t>
                      </a:r>
                      <a:endParaRPr lang="en-US" sz="1100">
                        <a:effectLst/>
                        <a:latin typeface="Arial" panose="020B0604020202020204" pitchFamily="34" charset="0"/>
                        <a:ea typeface="Arial" panose="020B0604020202020204" pitchFamily="34" charset="0"/>
                      </a:endParaRPr>
                    </a:p>
                  </a:txBody>
                  <a:tcPr marL="7087" marR="7087" marT="0" marB="3012"/>
                </a:tc>
                <a:tc>
                  <a:txBody>
                    <a:bodyPr/>
                    <a:lstStyle/>
                    <a:p>
                      <a:pPr>
                        <a:spcAft>
                          <a:spcPts val="0"/>
                        </a:spcAft>
                      </a:pPr>
                      <a:r>
                        <a:rPr lang="es-ES" sz="1200">
                          <a:effectLst/>
                        </a:rPr>
                        <a:t>☐ Media/Deseado</a:t>
                      </a:r>
                      <a:endParaRPr lang="en-US" sz="1200">
                        <a:effectLst/>
                        <a:latin typeface="Arial" panose="020B0604020202020204" pitchFamily="34" charset="0"/>
                        <a:ea typeface="Arial" panose="020B0604020202020204" pitchFamily="34" charset="0"/>
                      </a:endParaRPr>
                    </a:p>
                  </a:txBody>
                  <a:tcPr marL="12402" marR="12402" marT="0" marB="0"/>
                </a:tc>
                <a:tc>
                  <a:txBody>
                    <a:bodyPr/>
                    <a:lstStyle/>
                    <a:p>
                      <a:pPr>
                        <a:spcAft>
                          <a:spcPts val="0"/>
                        </a:spcAft>
                      </a:pPr>
                      <a:r>
                        <a:rPr lang="es-ES" sz="1200">
                          <a:effectLst/>
                        </a:rPr>
                        <a:t>☐ Baja/ Opcional</a:t>
                      </a:r>
                      <a:endParaRPr lang="en-US" sz="1200">
                        <a:effectLst/>
                        <a:latin typeface="Arial" panose="020B0604020202020204" pitchFamily="34" charset="0"/>
                        <a:ea typeface="Arial" panose="020B0604020202020204" pitchFamily="34" charset="0"/>
                      </a:endParaRPr>
                    </a:p>
                  </a:txBody>
                  <a:tcPr marL="12402" marR="12402" marT="0" marB="0"/>
                </a:tc>
                <a:extLst>
                  <a:ext uri="{0D108BD9-81ED-4DB2-BD59-A6C34878D82A}">
                    <a16:rowId xmlns:a16="http://schemas.microsoft.com/office/drawing/2014/main" val="2678862094"/>
                  </a:ext>
                </a:extLst>
              </a:tr>
              <a:tr h="359328">
                <a:tc>
                  <a:txBody>
                    <a:bodyPr/>
                    <a:lstStyle/>
                    <a:p>
                      <a:pPr>
                        <a:spcAft>
                          <a:spcPts val="0"/>
                        </a:spcAft>
                      </a:pPr>
                      <a:r>
                        <a:rPr lang="es-ES" sz="1100">
                          <a:effectLst/>
                        </a:rPr>
                        <a:t>Descripción del requisito</a:t>
                      </a:r>
                      <a:endParaRPr lang="en-US" sz="1100">
                        <a:effectLst/>
                        <a:latin typeface="Arial" panose="020B0604020202020204" pitchFamily="34" charset="0"/>
                        <a:ea typeface="Arial" panose="020B0604020202020204" pitchFamily="34" charset="0"/>
                      </a:endParaRPr>
                    </a:p>
                  </a:txBody>
                  <a:tcPr marL="7087" marR="7087" marT="0" marB="3012"/>
                </a:tc>
                <a:tc gridSpan="3">
                  <a:txBody>
                    <a:bodyPr/>
                    <a:lstStyle/>
                    <a:p>
                      <a:pPr>
                        <a:spcAft>
                          <a:spcPts val="0"/>
                        </a:spcAft>
                      </a:pPr>
                      <a:r>
                        <a:rPr lang="es-ES" sz="1100" dirty="0">
                          <a:effectLst/>
                        </a:rPr>
                        <a:t>A través de este proceso, los usuarios podrán crear perfiles personalizados que les permitirán gestionar sus compras, recibir facturas, seleccionar métodos de pago preferidos y mantener actualizada su información.</a:t>
                      </a:r>
                      <a:endParaRPr lang="en-US" sz="1100" dirty="0">
                        <a:effectLst/>
                        <a:latin typeface="Arial" panose="020B0604020202020204" pitchFamily="34" charset="0"/>
                        <a:ea typeface="Arial" panose="020B0604020202020204" pitchFamily="34" charset="0"/>
                      </a:endParaRPr>
                    </a:p>
                  </a:txBody>
                  <a:tcPr marL="7087" marR="7087" marT="0" marB="3012"/>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4565685"/>
                  </a:ext>
                </a:extLst>
              </a:tr>
              <a:tr h="181131">
                <a:tc>
                  <a:txBody>
                    <a:bodyPr/>
                    <a:lstStyle/>
                    <a:p>
                      <a:pPr>
                        <a:spcAft>
                          <a:spcPts val="0"/>
                        </a:spcAft>
                      </a:pPr>
                      <a:r>
                        <a:rPr lang="es-ES" sz="1100" dirty="0">
                          <a:effectLst/>
                        </a:rPr>
                        <a:t>Número de requisito</a:t>
                      </a:r>
                      <a:endParaRPr lang="en-US" sz="1100" dirty="0">
                        <a:effectLst/>
                        <a:latin typeface="Arial" panose="020B0604020202020204" pitchFamily="34" charset="0"/>
                        <a:ea typeface="Arial" panose="020B0604020202020204" pitchFamily="34" charset="0"/>
                      </a:endParaRPr>
                    </a:p>
                  </a:txBody>
                  <a:tcPr marL="7087" marR="7087" marT="0" marB="3012"/>
                </a:tc>
                <a:tc gridSpan="3">
                  <a:txBody>
                    <a:bodyPr/>
                    <a:lstStyle/>
                    <a:p>
                      <a:pPr>
                        <a:spcAft>
                          <a:spcPts val="0"/>
                        </a:spcAft>
                      </a:pPr>
                      <a:r>
                        <a:rPr lang="es-ES" sz="1100">
                          <a:effectLst/>
                        </a:rPr>
                        <a:t>RF 3</a:t>
                      </a:r>
                      <a:endParaRPr lang="en-US" sz="1100">
                        <a:effectLst/>
                        <a:latin typeface="Arial" panose="020B0604020202020204" pitchFamily="34" charset="0"/>
                        <a:ea typeface="Arial" panose="020B0604020202020204" pitchFamily="34" charset="0"/>
                      </a:endParaRPr>
                    </a:p>
                  </a:txBody>
                  <a:tcPr marL="7087" marR="7087" marT="0" marB="3012"/>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96936531"/>
                  </a:ext>
                </a:extLst>
              </a:tr>
              <a:tr h="181131">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7087" marR="7087" marT="0" marB="3012"/>
                </a:tc>
                <a:tc gridSpan="3">
                  <a:txBody>
                    <a:bodyPr/>
                    <a:lstStyle/>
                    <a:p>
                      <a:pPr>
                        <a:spcAft>
                          <a:spcPts val="0"/>
                        </a:spcAft>
                      </a:pPr>
                      <a:r>
                        <a:rPr lang="es-ES" sz="1100">
                          <a:effectLst/>
                        </a:rPr>
                        <a:t>Recordar contraseña</a:t>
                      </a:r>
                      <a:endParaRPr lang="en-US" sz="1100">
                        <a:effectLst/>
                        <a:latin typeface="Arial" panose="020B0604020202020204" pitchFamily="34" charset="0"/>
                        <a:ea typeface="Arial" panose="020B0604020202020204" pitchFamily="34" charset="0"/>
                      </a:endParaRPr>
                    </a:p>
                  </a:txBody>
                  <a:tcPr marL="7087" marR="7087" marT="0" marB="3012"/>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75101955"/>
                  </a:ext>
                </a:extLst>
              </a:tr>
              <a:tr h="181131">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7087" marR="7087" marT="0" marB="3012"/>
                </a:tc>
                <a:tc>
                  <a:txBody>
                    <a:bodyPr/>
                    <a:lstStyle/>
                    <a:p>
                      <a:pPr>
                        <a:spcAft>
                          <a:spcPts val="0"/>
                        </a:spcAft>
                      </a:pPr>
                      <a:r>
                        <a:rPr lang="es-ES" sz="1100">
                          <a:effectLst/>
                        </a:rPr>
                        <a:t>X Requisito</a:t>
                      </a:r>
                      <a:endParaRPr lang="en-US" sz="1100">
                        <a:effectLst/>
                        <a:latin typeface="Arial" panose="020B0604020202020204" pitchFamily="34" charset="0"/>
                        <a:ea typeface="Arial" panose="020B0604020202020204" pitchFamily="34" charset="0"/>
                      </a:endParaRPr>
                    </a:p>
                  </a:txBody>
                  <a:tcPr marL="7087" marR="7087" marT="0" marB="3012"/>
                </a:tc>
                <a:tc gridSpan="2">
                  <a:txBody>
                    <a:bodyPr/>
                    <a:lstStyle/>
                    <a:p>
                      <a:pPr>
                        <a:spcAft>
                          <a:spcPts val="0"/>
                        </a:spcAft>
                      </a:pPr>
                      <a:r>
                        <a:rPr lang="es-ES" sz="1200">
                          <a:effectLst/>
                        </a:rPr>
                        <a:t>☐ Restricción</a:t>
                      </a:r>
                      <a:endParaRPr lang="en-US" sz="1200">
                        <a:effectLst/>
                        <a:latin typeface="Arial" panose="020B0604020202020204" pitchFamily="34" charset="0"/>
                        <a:ea typeface="Arial" panose="020B0604020202020204" pitchFamily="34" charset="0"/>
                      </a:endParaRPr>
                    </a:p>
                  </a:txBody>
                  <a:tcPr marL="12402" marR="12402" marT="0" marB="0"/>
                </a:tc>
                <a:tc hMerge="1">
                  <a:txBody>
                    <a:bodyPr/>
                    <a:lstStyle/>
                    <a:p>
                      <a:endParaRPr lang="en-US"/>
                    </a:p>
                  </a:txBody>
                  <a:tcPr/>
                </a:tc>
                <a:extLst>
                  <a:ext uri="{0D108BD9-81ED-4DB2-BD59-A6C34878D82A}">
                    <a16:rowId xmlns:a16="http://schemas.microsoft.com/office/drawing/2014/main" val="1248329012"/>
                  </a:ext>
                </a:extLst>
              </a:tr>
              <a:tr h="181131">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7087" marR="7087" marT="0" marB="3012"/>
                </a:tc>
                <a:tc gridSpan="3">
                  <a:txBody>
                    <a:bodyPr/>
                    <a:lstStyle/>
                    <a:p>
                      <a:pPr>
                        <a:spcAft>
                          <a:spcPts val="0"/>
                        </a:spcAft>
                      </a:pPr>
                      <a:r>
                        <a:rPr lang="es-ES" sz="1100">
                          <a:effectLst/>
                        </a:rPr>
                        <a:t>Documento del proyecto</a:t>
                      </a:r>
                      <a:endParaRPr lang="en-US" sz="1100">
                        <a:effectLst/>
                        <a:latin typeface="Arial" panose="020B0604020202020204" pitchFamily="34" charset="0"/>
                        <a:ea typeface="Arial" panose="020B0604020202020204" pitchFamily="34" charset="0"/>
                      </a:endParaRPr>
                    </a:p>
                  </a:txBody>
                  <a:tcPr marL="7087" marR="7087" marT="0" marB="3012"/>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2530273"/>
                  </a:ext>
                </a:extLst>
              </a:tr>
              <a:tr h="181131">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7087" marR="7087" marT="0" marB="3012"/>
                </a:tc>
                <a:tc>
                  <a:txBody>
                    <a:bodyPr/>
                    <a:lstStyle/>
                    <a:p>
                      <a:pPr>
                        <a:spcAft>
                          <a:spcPts val="0"/>
                        </a:spcAft>
                      </a:pPr>
                      <a:r>
                        <a:rPr lang="es-ES" sz="1100">
                          <a:effectLst/>
                        </a:rPr>
                        <a:t>X Alta/Esencial</a:t>
                      </a:r>
                      <a:endParaRPr lang="en-US" sz="1100">
                        <a:effectLst/>
                        <a:latin typeface="Arial" panose="020B0604020202020204" pitchFamily="34" charset="0"/>
                        <a:ea typeface="Arial" panose="020B0604020202020204" pitchFamily="34" charset="0"/>
                      </a:endParaRPr>
                    </a:p>
                  </a:txBody>
                  <a:tcPr marL="7087" marR="7087" marT="0" marB="3012"/>
                </a:tc>
                <a:tc>
                  <a:txBody>
                    <a:bodyPr/>
                    <a:lstStyle/>
                    <a:p>
                      <a:pPr>
                        <a:spcAft>
                          <a:spcPts val="0"/>
                        </a:spcAft>
                      </a:pPr>
                      <a:r>
                        <a:rPr lang="es-ES" sz="1200">
                          <a:effectLst/>
                        </a:rPr>
                        <a:t>☐ Media/Deseado</a:t>
                      </a:r>
                      <a:endParaRPr lang="en-US" sz="1200">
                        <a:effectLst/>
                        <a:latin typeface="Arial" panose="020B0604020202020204" pitchFamily="34" charset="0"/>
                        <a:ea typeface="Arial" panose="020B0604020202020204" pitchFamily="34" charset="0"/>
                      </a:endParaRPr>
                    </a:p>
                  </a:txBody>
                  <a:tcPr marL="12402" marR="12402" marT="0" marB="0"/>
                </a:tc>
                <a:tc>
                  <a:txBody>
                    <a:bodyPr/>
                    <a:lstStyle/>
                    <a:p>
                      <a:pPr>
                        <a:spcAft>
                          <a:spcPts val="0"/>
                        </a:spcAft>
                      </a:pPr>
                      <a:r>
                        <a:rPr lang="es-ES" sz="1200">
                          <a:effectLst/>
                        </a:rPr>
                        <a:t>☐ Baja/ Opcional</a:t>
                      </a:r>
                      <a:endParaRPr lang="en-US" sz="1200">
                        <a:effectLst/>
                        <a:latin typeface="Arial" panose="020B0604020202020204" pitchFamily="34" charset="0"/>
                        <a:ea typeface="Arial" panose="020B0604020202020204" pitchFamily="34" charset="0"/>
                      </a:endParaRPr>
                    </a:p>
                  </a:txBody>
                  <a:tcPr marL="12402" marR="12402" marT="0" marB="0"/>
                </a:tc>
                <a:extLst>
                  <a:ext uri="{0D108BD9-81ED-4DB2-BD59-A6C34878D82A}">
                    <a16:rowId xmlns:a16="http://schemas.microsoft.com/office/drawing/2014/main" val="3029521059"/>
                  </a:ext>
                </a:extLst>
              </a:tr>
              <a:tr h="359328">
                <a:tc>
                  <a:txBody>
                    <a:bodyPr/>
                    <a:lstStyle/>
                    <a:p>
                      <a:pPr>
                        <a:spcAft>
                          <a:spcPts val="0"/>
                        </a:spcAft>
                      </a:pPr>
                      <a:r>
                        <a:rPr lang="es-ES" sz="1100">
                          <a:effectLst/>
                        </a:rPr>
                        <a:t>Descripción del requisito</a:t>
                      </a:r>
                      <a:endParaRPr lang="en-US" sz="1100">
                        <a:effectLst/>
                        <a:latin typeface="Arial" panose="020B0604020202020204" pitchFamily="34" charset="0"/>
                        <a:ea typeface="Arial" panose="020B0604020202020204" pitchFamily="34" charset="0"/>
                      </a:endParaRPr>
                    </a:p>
                  </a:txBody>
                  <a:tcPr marL="7087" marR="7087" marT="0" marB="3012"/>
                </a:tc>
                <a:tc gridSpan="3">
                  <a:txBody>
                    <a:bodyPr/>
                    <a:lstStyle/>
                    <a:p>
                      <a:pPr>
                        <a:spcAft>
                          <a:spcPts val="0"/>
                        </a:spcAft>
                      </a:pPr>
                      <a:r>
                        <a:rPr lang="es-ES" sz="1100">
                          <a:effectLst/>
                        </a:rPr>
                        <a:t>La funcionalidad de recuperación de contraseña es esencial para ofrecer a los usuarios una experiencia sin problemas en nuestra plataforma de tienda en línea. Este requisito funcional permite a los usuarios restablecer su contraseña en caso de olvido</a:t>
                      </a:r>
                      <a:endParaRPr lang="en-US" sz="1100">
                        <a:effectLst/>
                        <a:latin typeface="Arial" panose="020B0604020202020204" pitchFamily="34" charset="0"/>
                        <a:ea typeface="Arial" panose="020B0604020202020204" pitchFamily="34" charset="0"/>
                      </a:endParaRPr>
                    </a:p>
                  </a:txBody>
                  <a:tcPr marL="7087" marR="7087" marT="0" marB="3012"/>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03406834"/>
                  </a:ext>
                </a:extLst>
              </a:tr>
              <a:tr h="181131">
                <a:tc>
                  <a:txBody>
                    <a:bodyPr/>
                    <a:lstStyle/>
                    <a:p>
                      <a:pPr>
                        <a:spcAft>
                          <a:spcPts val="0"/>
                        </a:spcAft>
                      </a:pPr>
                      <a:r>
                        <a:rPr lang="es-ES" sz="1100">
                          <a:effectLst/>
                        </a:rPr>
                        <a:t>Número de requisito</a:t>
                      </a:r>
                      <a:endParaRPr lang="en-US" sz="1100">
                        <a:effectLst/>
                        <a:latin typeface="Arial" panose="020B0604020202020204" pitchFamily="34" charset="0"/>
                        <a:ea typeface="Arial" panose="020B0604020202020204" pitchFamily="34" charset="0"/>
                      </a:endParaRPr>
                    </a:p>
                  </a:txBody>
                  <a:tcPr marL="7087" marR="7087" marT="0" marB="3012"/>
                </a:tc>
                <a:tc gridSpan="3">
                  <a:txBody>
                    <a:bodyPr/>
                    <a:lstStyle/>
                    <a:p>
                      <a:pPr>
                        <a:spcAft>
                          <a:spcPts val="0"/>
                        </a:spcAft>
                      </a:pPr>
                      <a:r>
                        <a:rPr lang="es-ES" sz="1100" dirty="0">
                          <a:effectLst/>
                        </a:rPr>
                        <a:t>RF 4</a:t>
                      </a:r>
                      <a:endParaRPr lang="en-US" sz="1100" dirty="0">
                        <a:effectLst/>
                        <a:latin typeface="Arial" panose="020B0604020202020204" pitchFamily="34" charset="0"/>
                        <a:ea typeface="Arial" panose="020B0604020202020204" pitchFamily="34" charset="0"/>
                      </a:endParaRPr>
                    </a:p>
                  </a:txBody>
                  <a:tcPr marL="7087" marR="7087" marT="0" marB="3012"/>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23301824"/>
                  </a:ext>
                </a:extLst>
              </a:tr>
              <a:tr h="186162">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7087" marR="7087" marT="0" marB="3012"/>
                </a:tc>
                <a:tc gridSpan="3">
                  <a:txBody>
                    <a:bodyPr/>
                    <a:lstStyle/>
                    <a:p>
                      <a:pPr>
                        <a:lnSpc>
                          <a:spcPct val="107000"/>
                        </a:lnSpc>
                        <a:spcAft>
                          <a:spcPts val="0"/>
                        </a:spcAft>
                      </a:pPr>
                      <a:r>
                        <a:rPr lang="es-ES" sz="1100">
                          <a:effectLst/>
                        </a:rPr>
                        <a:t>Almacenar login de usuario</a:t>
                      </a:r>
                      <a:endParaRPr lang="en-US" sz="1100">
                        <a:effectLst/>
                        <a:latin typeface="Arial" panose="020B0604020202020204" pitchFamily="34" charset="0"/>
                        <a:ea typeface="Arial" panose="020B0604020202020204" pitchFamily="34" charset="0"/>
                      </a:endParaRPr>
                    </a:p>
                  </a:txBody>
                  <a:tcPr marL="7087" marR="7087" marT="0" marB="3012"/>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46379003"/>
                  </a:ext>
                </a:extLst>
              </a:tr>
              <a:tr h="181131">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7087" marR="7087" marT="0" marB="3012"/>
                </a:tc>
                <a:tc>
                  <a:txBody>
                    <a:bodyPr/>
                    <a:lstStyle/>
                    <a:p>
                      <a:pPr>
                        <a:spcAft>
                          <a:spcPts val="0"/>
                        </a:spcAft>
                      </a:pPr>
                      <a:r>
                        <a:rPr lang="es-ES" sz="1100">
                          <a:effectLst/>
                        </a:rPr>
                        <a:t>X Requisito</a:t>
                      </a:r>
                      <a:endParaRPr lang="en-US" sz="1100">
                        <a:effectLst/>
                        <a:latin typeface="Arial" panose="020B0604020202020204" pitchFamily="34" charset="0"/>
                        <a:ea typeface="Arial" panose="020B0604020202020204" pitchFamily="34" charset="0"/>
                      </a:endParaRPr>
                    </a:p>
                  </a:txBody>
                  <a:tcPr marL="7087" marR="7087" marT="0" marB="3012"/>
                </a:tc>
                <a:tc gridSpan="2">
                  <a:txBody>
                    <a:bodyPr/>
                    <a:lstStyle/>
                    <a:p>
                      <a:pPr>
                        <a:spcAft>
                          <a:spcPts val="0"/>
                        </a:spcAft>
                      </a:pPr>
                      <a:r>
                        <a:rPr lang="es-ES" sz="1200">
                          <a:effectLst/>
                        </a:rPr>
                        <a:t>☐ Restricción</a:t>
                      </a:r>
                      <a:endParaRPr lang="en-US" sz="1200">
                        <a:effectLst/>
                        <a:latin typeface="Arial" panose="020B0604020202020204" pitchFamily="34" charset="0"/>
                        <a:ea typeface="Arial" panose="020B0604020202020204" pitchFamily="34" charset="0"/>
                      </a:endParaRPr>
                    </a:p>
                  </a:txBody>
                  <a:tcPr marL="12402" marR="12402" marT="0" marB="0"/>
                </a:tc>
                <a:tc hMerge="1">
                  <a:txBody>
                    <a:bodyPr/>
                    <a:lstStyle/>
                    <a:p>
                      <a:endParaRPr lang="en-US"/>
                    </a:p>
                  </a:txBody>
                  <a:tcPr/>
                </a:tc>
                <a:extLst>
                  <a:ext uri="{0D108BD9-81ED-4DB2-BD59-A6C34878D82A}">
                    <a16:rowId xmlns:a16="http://schemas.microsoft.com/office/drawing/2014/main" val="645537867"/>
                  </a:ext>
                </a:extLst>
              </a:tr>
              <a:tr h="181131">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7087" marR="7087" marT="0" marB="3012"/>
                </a:tc>
                <a:tc gridSpan="3">
                  <a:txBody>
                    <a:bodyPr/>
                    <a:lstStyle/>
                    <a:p>
                      <a:pPr>
                        <a:spcAft>
                          <a:spcPts val="0"/>
                        </a:spcAft>
                      </a:pPr>
                      <a:r>
                        <a:rPr lang="es-ES" sz="1100" u="sng">
                          <a:effectLst/>
                        </a:rPr>
                        <a:t>Documento del proyecto</a:t>
                      </a:r>
                      <a:endParaRPr lang="en-US" sz="1100">
                        <a:effectLst/>
                        <a:latin typeface="Arial" panose="020B0604020202020204" pitchFamily="34" charset="0"/>
                        <a:ea typeface="Arial" panose="020B0604020202020204" pitchFamily="34" charset="0"/>
                      </a:endParaRPr>
                    </a:p>
                  </a:txBody>
                  <a:tcPr marL="7087" marR="7087" marT="0" marB="3012"/>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80475343"/>
                  </a:ext>
                </a:extLst>
              </a:tr>
              <a:tr h="181131">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7087" marR="7087" marT="0" marB="3012"/>
                </a:tc>
                <a:tc>
                  <a:txBody>
                    <a:bodyPr/>
                    <a:lstStyle/>
                    <a:p>
                      <a:pPr>
                        <a:spcAft>
                          <a:spcPts val="0"/>
                        </a:spcAft>
                      </a:pPr>
                      <a:r>
                        <a:rPr lang="es-ES" sz="1100">
                          <a:effectLst/>
                        </a:rPr>
                        <a:t>X Alta/Esencial</a:t>
                      </a:r>
                      <a:endParaRPr lang="en-US" sz="1100">
                        <a:effectLst/>
                        <a:latin typeface="Arial" panose="020B0604020202020204" pitchFamily="34" charset="0"/>
                        <a:ea typeface="Arial" panose="020B0604020202020204" pitchFamily="34" charset="0"/>
                      </a:endParaRPr>
                    </a:p>
                  </a:txBody>
                  <a:tcPr marL="7087" marR="7087" marT="0" marB="3012"/>
                </a:tc>
                <a:tc>
                  <a:txBody>
                    <a:bodyPr/>
                    <a:lstStyle/>
                    <a:p>
                      <a:pPr>
                        <a:spcAft>
                          <a:spcPts val="0"/>
                        </a:spcAft>
                      </a:pPr>
                      <a:r>
                        <a:rPr lang="es-ES" sz="1200">
                          <a:effectLst/>
                        </a:rPr>
                        <a:t>☐ Media/Deseado</a:t>
                      </a:r>
                      <a:endParaRPr lang="en-US" sz="1200">
                        <a:effectLst/>
                        <a:latin typeface="Arial" panose="020B0604020202020204" pitchFamily="34" charset="0"/>
                        <a:ea typeface="Arial" panose="020B0604020202020204" pitchFamily="34" charset="0"/>
                      </a:endParaRPr>
                    </a:p>
                  </a:txBody>
                  <a:tcPr marL="12402" marR="12402" marT="0" marB="0"/>
                </a:tc>
                <a:tc>
                  <a:txBody>
                    <a:bodyPr/>
                    <a:lstStyle/>
                    <a:p>
                      <a:pPr>
                        <a:spcAft>
                          <a:spcPts val="0"/>
                        </a:spcAft>
                      </a:pPr>
                      <a:r>
                        <a:rPr lang="es-ES" sz="1200">
                          <a:effectLst/>
                        </a:rPr>
                        <a:t>☐ Baja/ Opcional</a:t>
                      </a:r>
                      <a:endParaRPr lang="en-US" sz="1200">
                        <a:effectLst/>
                        <a:latin typeface="Arial" panose="020B0604020202020204" pitchFamily="34" charset="0"/>
                        <a:ea typeface="Arial" panose="020B0604020202020204" pitchFamily="34" charset="0"/>
                      </a:endParaRPr>
                    </a:p>
                  </a:txBody>
                  <a:tcPr marL="12402" marR="12402" marT="0" marB="0"/>
                </a:tc>
                <a:extLst>
                  <a:ext uri="{0D108BD9-81ED-4DB2-BD59-A6C34878D82A}">
                    <a16:rowId xmlns:a16="http://schemas.microsoft.com/office/drawing/2014/main" val="3532351517"/>
                  </a:ext>
                </a:extLst>
              </a:tr>
              <a:tr h="537524">
                <a:tc>
                  <a:txBody>
                    <a:bodyPr/>
                    <a:lstStyle/>
                    <a:p>
                      <a:pPr>
                        <a:spcAft>
                          <a:spcPts val="0"/>
                        </a:spcAft>
                      </a:pPr>
                      <a:r>
                        <a:rPr lang="es-ES" sz="1100">
                          <a:effectLst/>
                        </a:rPr>
                        <a:t>Descripción del requisito</a:t>
                      </a:r>
                      <a:endParaRPr lang="en-US" sz="1100">
                        <a:effectLst/>
                        <a:latin typeface="Arial" panose="020B0604020202020204" pitchFamily="34" charset="0"/>
                        <a:ea typeface="Arial" panose="020B0604020202020204" pitchFamily="34" charset="0"/>
                      </a:endParaRPr>
                    </a:p>
                  </a:txBody>
                  <a:tcPr marL="7087" marR="7087" marT="0" marB="3012"/>
                </a:tc>
                <a:tc gridSpan="3">
                  <a:txBody>
                    <a:bodyPr/>
                    <a:lstStyle/>
                    <a:p>
                      <a:pPr>
                        <a:spcAft>
                          <a:spcPts val="0"/>
                        </a:spcAft>
                      </a:pPr>
                      <a:r>
                        <a:rPr lang="es-ES" sz="1100" dirty="0">
                          <a:effectLst/>
                        </a:rPr>
                        <a:t>se enfoca en la seguridad y eficiencia del proceso de inicio de sesión en nuestra plataforma de tienda en línea. La función de almacenamiento de credenciales de usuario permite que los usuarios que lo deseen guarden de manera segura sus credenciales de inicio de sesión en el dispositivo utilizado</a:t>
                      </a:r>
                      <a:endParaRPr lang="en-US" sz="1100" dirty="0">
                        <a:effectLst/>
                        <a:latin typeface="Arial" panose="020B0604020202020204" pitchFamily="34" charset="0"/>
                        <a:ea typeface="Arial" panose="020B0604020202020204" pitchFamily="34" charset="0"/>
                      </a:endParaRPr>
                    </a:p>
                  </a:txBody>
                  <a:tcPr marL="7087" marR="7087" marT="0" marB="3012"/>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67329451"/>
                  </a:ext>
                </a:extLst>
              </a:tr>
            </a:tbl>
          </a:graphicData>
        </a:graphic>
      </p:graphicFrame>
    </p:spTree>
    <p:extLst>
      <p:ext uri="{BB962C8B-B14F-4D97-AF65-F5344CB8AC3E}">
        <p14:creationId xmlns:p14="http://schemas.microsoft.com/office/powerpoint/2010/main" val="11430961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pic>
        <p:nvPicPr>
          <p:cNvPr id="100" name="Google Shape;100;p5"/>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01" name="Google Shape;101;p5"/>
          <p:cNvSpPr txBox="1">
            <a:spLocks noGrp="1"/>
          </p:cNvSpPr>
          <p:nvPr>
            <p:ph type="title"/>
          </p:nvPr>
        </p:nvSpPr>
        <p:spPr>
          <a:xfrm>
            <a:off x="143692" y="365251"/>
            <a:ext cx="7694022" cy="381500"/>
          </a:xfrm>
          <a:prstGeom prst="rect">
            <a:avLst/>
          </a:prstGeom>
          <a:noFill/>
          <a:ln>
            <a:noFill/>
          </a:ln>
        </p:spPr>
        <p:txBody>
          <a:bodyPr spcFirstLastPara="1" wrap="square" lIns="0" tIns="12050" rIns="0" bIns="0" anchor="t" anchorCtr="0">
            <a:spAutoFit/>
          </a:bodyPr>
          <a:lstStyle/>
          <a:p>
            <a:pPr marL="12700" lvl="0"/>
            <a:r>
              <a:rPr lang="es-ES" sz="2400" b="1" dirty="0"/>
              <a:t>Requerimientos Funcionales</a:t>
            </a:r>
          </a:p>
        </p:txBody>
      </p:sp>
      <p:sp>
        <p:nvSpPr>
          <p:cNvPr id="102" name="Google Shape;102;p5"/>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5"/>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04" name="Google Shape;104;p5"/>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5"/>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07" name="Google Shape;107;p5"/>
          <p:cNvPicPr preferRelativeResize="0"/>
          <p:nvPr/>
        </p:nvPicPr>
        <p:blipFill rotWithShape="1">
          <a:blip r:embed="rId4">
            <a:alphaModFix/>
          </a:blip>
          <a:srcRect/>
          <a:stretch/>
        </p:blipFill>
        <p:spPr>
          <a:xfrm>
            <a:off x="8694166" y="513842"/>
            <a:ext cx="1080770" cy="535177"/>
          </a:xfrm>
          <a:prstGeom prst="rect">
            <a:avLst/>
          </a:prstGeom>
          <a:noFill/>
          <a:ln>
            <a:noFill/>
          </a:ln>
        </p:spPr>
      </p:pic>
      <p:pic>
        <p:nvPicPr>
          <p:cNvPr id="108" name="Google Shape;108;p5"/>
          <p:cNvPicPr preferRelativeResize="0"/>
          <p:nvPr/>
        </p:nvPicPr>
        <p:blipFill rotWithShape="1">
          <a:blip r:embed="rId5">
            <a:alphaModFix/>
          </a:blip>
          <a:srcRect/>
          <a:stretch/>
        </p:blipFill>
        <p:spPr>
          <a:xfrm>
            <a:off x="9809243" y="508634"/>
            <a:ext cx="1080135" cy="541909"/>
          </a:xfrm>
          <a:prstGeom prst="rect">
            <a:avLst/>
          </a:prstGeom>
          <a:noFill/>
          <a:ln>
            <a:noFill/>
          </a:ln>
        </p:spPr>
      </p:pic>
      <p:graphicFrame>
        <p:nvGraphicFramePr>
          <p:cNvPr id="2" name="Tabla 1"/>
          <p:cNvGraphicFramePr>
            <a:graphicFrameLocks noGrp="1"/>
          </p:cNvGraphicFramePr>
          <p:nvPr>
            <p:extLst>
              <p:ext uri="{D42A27DB-BD31-4B8C-83A1-F6EECF244321}">
                <p14:modId xmlns:p14="http://schemas.microsoft.com/office/powerpoint/2010/main" val="4232869836"/>
              </p:ext>
            </p:extLst>
          </p:nvPr>
        </p:nvGraphicFramePr>
        <p:xfrm>
          <a:off x="67490" y="1255386"/>
          <a:ext cx="12057017" cy="5443237"/>
        </p:xfrm>
        <a:graphic>
          <a:graphicData uri="http://schemas.openxmlformats.org/drawingml/2006/table">
            <a:tbl>
              <a:tblPr>
                <a:tableStyleId>{5C22544A-7EE6-4342-B048-85BDC9FD1C3A}</a:tableStyleId>
              </a:tblPr>
              <a:tblGrid>
                <a:gridCol w="2283824">
                  <a:extLst>
                    <a:ext uri="{9D8B030D-6E8A-4147-A177-3AD203B41FA5}">
                      <a16:colId xmlns:a16="http://schemas.microsoft.com/office/drawing/2014/main" val="3067798399"/>
                    </a:ext>
                  </a:extLst>
                </a:gridCol>
                <a:gridCol w="8906512">
                  <a:extLst>
                    <a:ext uri="{9D8B030D-6E8A-4147-A177-3AD203B41FA5}">
                      <a16:colId xmlns:a16="http://schemas.microsoft.com/office/drawing/2014/main" val="2089899224"/>
                    </a:ext>
                  </a:extLst>
                </a:gridCol>
                <a:gridCol w="866681">
                  <a:extLst>
                    <a:ext uri="{9D8B030D-6E8A-4147-A177-3AD203B41FA5}">
                      <a16:colId xmlns:a16="http://schemas.microsoft.com/office/drawing/2014/main" val="3044792517"/>
                    </a:ext>
                  </a:extLst>
                </a:gridCol>
              </a:tblGrid>
              <a:tr h="156070">
                <a:tc>
                  <a:txBody>
                    <a:bodyPr/>
                    <a:lstStyle/>
                    <a:p>
                      <a:pPr>
                        <a:spcAft>
                          <a:spcPts val="0"/>
                        </a:spcAft>
                      </a:pPr>
                      <a:r>
                        <a:rPr lang="es-ES" sz="1100">
                          <a:effectLst/>
                        </a:rPr>
                        <a:t>Número de requisito</a:t>
                      </a:r>
                      <a:endParaRPr lang="en-US" sz="1100">
                        <a:effectLst/>
                        <a:latin typeface="Arial" panose="020B0604020202020204" pitchFamily="34" charset="0"/>
                        <a:ea typeface="Arial" panose="020B0604020202020204" pitchFamily="34" charset="0"/>
                      </a:endParaRPr>
                    </a:p>
                  </a:txBody>
                  <a:tcPr marL="5057" marR="5057" marT="0" marB="2149"/>
                </a:tc>
                <a:tc gridSpan="2">
                  <a:txBody>
                    <a:bodyPr/>
                    <a:lstStyle/>
                    <a:p>
                      <a:pPr>
                        <a:spcAft>
                          <a:spcPts val="0"/>
                        </a:spcAft>
                      </a:pPr>
                      <a:r>
                        <a:rPr lang="es-ES" sz="1100" dirty="0">
                          <a:effectLst/>
                        </a:rPr>
                        <a:t>RF 5</a:t>
                      </a:r>
                      <a:endParaRPr lang="en-US" sz="1100" dirty="0">
                        <a:effectLst/>
                        <a:latin typeface="Arial" panose="020B0604020202020204" pitchFamily="34" charset="0"/>
                        <a:ea typeface="Arial" panose="020B0604020202020204" pitchFamily="34" charset="0"/>
                      </a:endParaRPr>
                    </a:p>
                  </a:txBody>
                  <a:tcPr marL="5057" marR="5057" marT="0" marB="2149"/>
                </a:tc>
                <a:tc hMerge="1">
                  <a:txBody>
                    <a:bodyPr/>
                    <a:lstStyle/>
                    <a:p>
                      <a:endParaRPr lang="en-US"/>
                    </a:p>
                  </a:txBody>
                  <a:tcPr/>
                </a:tc>
                <a:extLst>
                  <a:ext uri="{0D108BD9-81ED-4DB2-BD59-A6C34878D82A}">
                    <a16:rowId xmlns:a16="http://schemas.microsoft.com/office/drawing/2014/main" val="2193380745"/>
                  </a:ext>
                </a:extLst>
              </a:tr>
              <a:tr h="156070">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5057" marR="5057" marT="0" marB="2149"/>
                </a:tc>
                <a:tc gridSpan="2">
                  <a:txBody>
                    <a:bodyPr/>
                    <a:lstStyle/>
                    <a:p>
                      <a:pPr>
                        <a:spcAft>
                          <a:spcPts val="0"/>
                        </a:spcAft>
                      </a:pPr>
                      <a:r>
                        <a:rPr lang="es-ES" sz="1100" dirty="0">
                          <a:effectLst/>
                        </a:rPr>
                        <a:t>Ver perfil de usuario</a:t>
                      </a:r>
                      <a:endParaRPr lang="en-US" sz="1100" dirty="0">
                        <a:effectLst/>
                        <a:latin typeface="Arial" panose="020B0604020202020204" pitchFamily="34" charset="0"/>
                        <a:ea typeface="Arial" panose="020B0604020202020204" pitchFamily="34" charset="0"/>
                      </a:endParaRPr>
                    </a:p>
                  </a:txBody>
                  <a:tcPr marL="5057" marR="5057" marT="0" marB="2149"/>
                </a:tc>
                <a:tc hMerge="1">
                  <a:txBody>
                    <a:bodyPr/>
                    <a:lstStyle/>
                    <a:p>
                      <a:endParaRPr lang="en-US"/>
                    </a:p>
                  </a:txBody>
                  <a:tcPr/>
                </a:tc>
                <a:extLst>
                  <a:ext uri="{0D108BD9-81ED-4DB2-BD59-A6C34878D82A}">
                    <a16:rowId xmlns:a16="http://schemas.microsoft.com/office/drawing/2014/main" val="1763380555"/>
                  </a:ext>
                </a:extLst>
              </a:tr>
              <a:tr h="170830">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5057" marR="5057" marT="0" marB="2149"/>
                </a:tc>
                <a:tc>
                  <a:txBody>
                    <a:bodyPr/>
                    <a:lstStyle/>
                    <a:p>
                      <a:pPr>
                        <a:spcAft>
                          <a:spcPts val="0"/>
                        </a:spcAft>
                      </a:pPr>
                      <a:r>
                        <a:rPr lang="es-ES" sz="1100">
                          <a:effectLst/>
                        </a:rPr>
                        <a:t>X Requisito</a:t>
                      </a:r>
                      <a:endParaRPr lang="en-US" sz="1100">
                        <a:effectLst/>
                        <a:latin typeface="Arial" panose="020B0604020202020204" pitchFamily="34" charset="0"/>
                        <a:ea typeface="Arial" panose="020B0604020202020204" pitchFamily="34" charset="0"/>
                      </a:endParaRPr>
                    </a:p>
                  </a:txBody>
                  <a:tcPr marL="5057" marR="5057" marT="0" marB="2149"/>
                </a:tc>
                <a:tc>
                  <a:txBody>
                    <a:bodyPr/>
                    <a:lstStyle/>
                    <a:p>
                      <a:endParaRPr lang="en-US" sz="1100"/>
                    </a:p>
                  </a:txBody>
                  <a:tcPr marL="18205" marR="18205" marT="9103" marB="9103"/>
                </a:tc>
                <a:extLst>
                  <a:ext uri="{0D108BD9-81ED-4DB2-BD59-A6C34878D82A}">
                    <a16:rowId xmlns:a16="http://schemas.microsoft.com/office/drawing/2014/main" val="133526828"/>
                  </a:ext>
                </a:extLst>
              </a:tr>
              <a:tr h="156070">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5057" marR="5057" marT="0" marB="2149"/>
                </a:tc>
                <a:tc gridSpan="2">
                  <a:txBody>
                    <a:bodyPr/>
                    <a:lstStyle/>
                    <a:p>
                      <a:pPr>
                        <a:spcAft>
                          <a:spcPts val="0"/>
                        </a:spcAft>
                      </a:pPr>
                      <a:r>
                        <a:rPr lang="es-ES" sz="1100">
                          <a:effectLst/>
                        </a:rPr>
                        <a:t>Documento del proyecto</a:t>
                      </a:r>
                      <a:endParaRPr lang="en-US" sz="1100">
                        <a:effectLst/>
                        <a:latin typeface="Arial" panose="020B0604020202020204" pitchFamily="34" charset="0"/>
                        <a:ea typeface="Arial" panose="020B0604020202020204" pitchFamily="34" charset="0"/>
                      </a:endParaRPr>
                    </a:p>
                  </a:txBody>
                  <a:tcPr marL="5057" marR="5057" marT="0" marB="2149"/>
                </a:tc>
                <a:tc hMerge="1">
                  <a:txBody>
                    <a:bodyPr/>
                    <a:lstStyle/>
                    <a:p>
                      <a:endParaRPr lang="en-US"/>
                    </a:p>
                  </a:txBody>
                  <a:tcPr/>
                </a:tc>
                <a:extLst>
                  <a:ext uri="{0D108BD9-81ED-4DB2-BD59-A6C34878D82A}">
                    <a16:rowId xmlns:a16="http://schemas.microsoft.com/office/drawing/2014/main" val="485308122"/>
                  </a:ext>
                </a:extLst>
              </a:tr>
              <a:tr h="170830">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5057" marR="5057" marT="0" marB="2149"/>
                </a:tc>
                <a:tc>
                  <a:txBody>
                    <a:bodyPr/>
                    <a:lstStyle/>
                    <a:p>
                      <a:pPr>
                        <a:spcAft>
                          <a:spcPts val="0"/>
                        </a:spcAft>
                      </a:pPr>
                      <a:r>
                        <a:rPr lang="es-ES" sz="1100">
                          <a:effectLst/>
                        </a:rPr>
                        <a:t>☐ Alta/Esencial</a:t>
                      </a:r>
                      <a:endParaRPr lang="en-US" sz="1100">
                        <a:effectLst/>
                        <a:latin typeface="Arial" panose="020B0604020202020204" pitchFamily="34" charset="0"/>
                        <a:ea typeface="Arial" panose="020B0604020202020204" pitchFamily="34" charset="0"/>
                      </a:endParaRPr>
                    </a:p>
                  </a:txBody>
                  <a:tcPr marL="5057" marR="5057" marT="0" marB="2149"/>
                </a:tc>
                <a:tc>
                  <a:txBody>
                    <a:bodyPr/>
                    <a:lstStyle/>
                    <a:p>
                      <a:endParaRPr lang="en-US" sz="1100"/>
                    </a:p>
                  </a:txBody>
                  <a:tcPr marL="18205" marR="18205" marT="9103" marB="9103"/>
                </a:tc>
                <a:extLst>
                  <a:ext uri="{0D108BD9-81ED-4DB2-BD59-A6C34878D82A}">
                    <a16:rowId xmlns:a16="http://schemas.microsoft.com/office/drawing/2014/main" val="1808198417"/>
                  </a:ext>
                </a:extLst>
              </a:tr>
              <a:tr h="479750">
                <a:tc>
                  <a:txBody>
                    <a:bodyPr/>
                    <a:lstStyle/>
                    <a:p>
                      <a:pPr>
                        <a:spcAft>
                          <a:spcPts val="0"/>
                        </a:spcAft>
                      </a:pPr>
                      <a:r>
                        <a:rPr lang="es-ES" sz="1100">
                          <a:effectLst/>
                        </a:rPr>
                        <a:t>Descripción del requisito</a:t>
                      </a:r>
                      <a:endParaRPr lang="en-US" sz="1100">
                        <a:effectLst/>
                        <a:latin typeface="Arial" panose="020B0604020202020204" pitchFamily="34" charset="0"/>
                        <a:ea typeface="Arial" panose="020B0604020202020204" pitchFamily="34" charset="0"/>
                      </a:endParaRPr>
                    </a:p>
                  </a:txBody>
                  <a:tcPr marL="5057" marR="5057" marT="0" marB="2149"/>
                </a:tc>
                <a:tc gridSpan="2">
                  <a:txBody>
                    <a:bodyPr/>
                    <a:lstStyle/>
                    <a:p>
                      <a:pPr>
                        <a:spcAft>
                          <a:spcPts val="0"/>
                        </a:spcAft>
                      </a:pPr>
                      <a:r>
                        <a:rPr lang="es-ES" sz="1100" dirty="0">
                          <a:effectLst/>
                        </a:rPr>
                        <a:t>es esencial para proporcionar a los usuarios una experiencia personalizada y la capacidad de gestionar su información en nuestra plataforma de tienda en línea. Esta funcionalidad permite a los usuarios acceder y revisar la información asociada con su cuenta</a:t>
                      </a:r>
                      <a:endParaRPr lang="en-US" sz="1100" dirty="0">
                        <a:effectLst/>
                        <a:latin typeface="Arial" panose="020B0604020202020204" pitchFamily="34" charset="0"/>
                        <a:ea typeface="Arial" panose="020B0604020202020204" pitchFamily="34" charset="0"/>
                      </a:endParaRPr>
                    </a:p>
                  </a:txBody>
                  <a:tcPr marL="5057" marR="5057" marT="0" marB="2149"/>
                </a:tc>
                <a:tc hMerge="1">
                  <a:txBody>
                    <a:bodyPr/>
                    <a:lstStyle/>
                    <a:p>
                      <a:endParaRPr lang="en-US"/>
                    </a:p>
                  </a:txBody>
                  <a:tcPr/>
                </a:tc>
                <a:extLst>
                  <a:ext uri="{0D108BD9-81ED-4DB2-BD59-A6C34878D82A}">
                    <a16:rowId xmlns:a16="http://schemas.microsoft.com/office/drawing/2014/main" val="2546293178"/>
                  </a:ext>
                </a:extLst>
              </a:tr>
              <a:tr h="156070">
                <a:tc>
                  <a:txBody>
                    <a:bodyPr/>
                    <a:lstStyle/>
                    <a:p>
                      <a:pPr>
                        <a:spcAft>
                          <a:spcPts val="0"/>
                        </a:spcAft>
                      </a:pPr>
                      <a:r>
                        <a:rPr lang="es-ES" sz="1100">
                          <a:effectLst/>
                        </a:rPr>
                        <a:t>Número de requisito</a:t>
                      </a:r>
                      <a:endParaRPr lang="en-US" sz="1100">
                        <a:effectLst/>
                        <a:latin typeface="Arial" panose="020B0604020202020204" pitchFamily="34" charset="0"/>
                        <a:ea typeface="Arial" panose="020B0604020202020204" pitchFamily="34" charset="0"/>
                      </a:endParaRPr>
                    </a:p>
                  </a:txBody>
                  <a:tcPr marL="5057" marR="5057" marT="0" marB="2149"/>
                </a:tc>
                <a:tc gridSpan="2">
                  <a:txBody>
                    <a:bodyPr/>
                    <a:lstStyle/>
                    <a:p>
                      <a:pPr>
                        <a:spcAft>
                          <a:spcPts val="0"/>
                        </a:spcAft>
                      </a:pPr>
                      <a:r>
                        <a:rPr lang="es-ES" sz="1100">
                          <a:effectLst/>
                        </a:rPr>
                        <a:t>RF 6</a:t>
                      </a:r>
                      <a:endParaRPr lang="en-US" sz="1100">
                        <a:effectLst/>
                        <a:latin typeface="Arial" panose="020B0604020202020204" pitchFamily="34" charset="0"/>
                        <a:ea typeface="Arial" panose="020B0604020202020204" pitchFamily="34" charset="0"/>
                      </a:endParaRPr>
                    </a:p>
                  </a:txBody>
                  <a:tcPr marL="5057" marR="5057" marT="0" marB="2149"/>
                </a:tc>
                <a:tc hMerge="1">
                  <a:txBody>
                    <a:bodyPr/>
                    <a:lstStyle/>
                    <a:p>
                      <a:endParaRPr lang="en-US"/>
                    </a:p>
                  </a:txBody>
                  <a:tcPr/>
                </a:tc>
                <a:extLst>
                  <a:ext uri="{0D108BD9-81ED-4DB2-BD59-A6C34878D82A}">
                    <a16:rowId xmlns:a16="http://schemas.microsoft.com/office/drawing/2014/main" val="2727809801"/>
                  </a:ext>
                </a:extLst>
              </a:tr>
              <a:tr h="156070">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5057" marR="5057" marT="0" marB="2149"/>
                </a:tc>
                <a:tc gridSpan="2">
                  <a:txBody>
                    <a:bodyPr/>
                    <a:lstStyle/>
                    <a:p>
                      <a:pPr>
                        <a:spcAft>
                          <a:spcPts val="0"/>
                        </a:spcAft>
                      </a:pPr>
                      <a:r>
                        <a:rPr lang="es-ES" sz="1100">
                          <a:effectLst/>
                        </a:rPr>
                        <a:t>Actualizar datos</a:t>
                      </a:r>
                      <a:endParaRPr lang="en-US" sz="1100">
                        <a:effectLst/>
                        <a:latin typeface="Arial" panose="020B0604020202020204" pitchFamily="34" charset="0"/>
                        <a:ea typeface="Arial" panose="020B0604020202020204" pitchFamily="34" charset="0"/>
                      </a:endParaRPr>
                    </a:p>
                  </a:txBody>
                  <a:tcPr marL="5057" marR="5057" marT="0" marB="2149"/>
                </a:tc>
                <a:tc hMerge="1">
                  <a:txBody>
                    <a:bodyPr/>
                    <a:lstStyle/>
                    <a:p>
                      <a:endParaRPr lang="en-US"/>
                    </a:p>
                  </a:txBody>
                  <a:tcPr/>
                </a:tc>
                <a:extLst>
                  <a:ext uri="{0D108BD9-81ED-4DB2-BD59-A6C34878D82A}">
                    <a16:rowId xmlns:a16="http://schemas.microsoft.com/office/drawing/2014/main" val="1198279408"/>
                  </a:ext>
                </a:extLst>
              </a:tr>
              <a:tr h="170830">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5057" marR="5057" marT="0" marB="2149"/>
                </a:tc>
                <a:tc>
                  <a:txBody>
                    <a:bodyPr/>
                    <a:lstStyle/>
                    <a:p>
                      <a:pPr>
                        <a:spcAft>
                          <a:spcPts val="0"/>
                        </a:spcAft>
                      </a:pPr>
                      <a:r>
                        <a:rPr lang="es-ES" sz="1100">
                          <a:effectLst/>
                        </a:rPr>
                        <a:t>X Requisito</a:t>
                      </a:r>
                      <a:endParaRPr lang="en-US" sz="1100">
                        <a:effectLst/>
                        <a:latin typeface="Arial" panose="020B0604020202020204" pitchFamily="34" charset="0"/>
                        <a:ea typeface="Arial" panose="020B0604020202020204" pitchFamily="34" charset="0"/>
                      </a:endParaRPr>
                    </a:p>
                  </a:txBody>
                  <a:tcPr marL="5057" marR="5057" marT="0" marB="2149"/>
                </a:tc>
                <a:tc>
                  <a:txBody>
                    <a:bodyPr/>
                    <a:lstStyle/>
                    <a:p>
                      <a:endParaRPr lang="en-US" sz="1100"/>
                    </a:p>
                  </a:txBody>
                  <a:tcPr marL="18205" marR="18205" marT="9103" marB="9103"/>
                </a:tc>
                <a:extLst>
                  <a:ext uri="{0D108BD9-81ED-4DB2-BD59-A6C34878D82A}">
                    <a16:rowId xmlns:a16="http://schemas.microsoft.com/office/drawing/2014/main" val="2567211365"/>
                  </a:ext>
                </a:extLst>
              </a:tr>
              <a:tr h="156070">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5057" marR="5057" marT="0" marB="2149"/>
                </a:tc>
                <a:tc gridSpan="2">
                  <a:txBody>
                    <a:bodyPr/>
                    <a:lstStyle/>
                    <a:p>
                      <a:pPr>
                        <a:spcAft>
                          <a:spcPts val="0"/>
                        </a:spcAft>
                      </a:pPr>
                      <a:r>
                        <a:rPr lang="es-ES" sz="1100">
                          <a:effectLst/>
                        </a:rPr>
                        <a:t>Documento del proyecto</a:t>
                      </a:r>
                      <a:endParaRPr lang="en-US" sz="1100">
                        <a:effectLst/>
                        <a:latin typeface="Arial" panose="020B0604020202020204" pitchFamily="34" charset="0"/>
                        <a:ea typeface="Arial" panose="020B0604020202020204" pitchFamily="34" charset="0"/>
                      </a:endParaRPr>
                    </a:p>
                  </a:txBody>
                  <a:tcPr marL="5057" marR="5057" marT="0" marB="2149"/>
                </a:tc>
                <a:tc hMerge="1">
                  <a:txBody>
                    <a:bodyPr/>
                    <a:lstStyle/>
                    <a:p>
                      <a:endParaRPr lang="en-US"/>
                    </a:p>
                  </a:txBody>
                  <a:tcPr/>
                </a:tc>
                <a:extLst>
                  <a:ext uri="{0D108BD9-81ED-4DB2-BD59-A6C34878D82A}">
                    <a16:rowId xmlns:a16="http://schemas.microsoft.com/office/drawing/2014/main" val="3606161261"/>
                  </a:ext>
                </a:extLst>
              </a:tr>
              <a:tr h="170830">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5057" marR="5057" marT="0" marB="2149"/>
                </a:tc>
                <a:tc>
                  <a:txBody>
                    <a:bodyPr/>
                    <a:lstStyle/>
                    <a:p>
                      <a:pPr>
                        <a:spcAft>
                          <a:spcPts val="0"/>
                        </a:spcAft>
                      </a:pPr>
                      <a:r>
                        <a:rPr lang="es-ES" sz="1100">
                          <a:effectLst/>
                        </a:rPr>
                        <a:t>X Alta/Esencial</a:t>
                      </a:r>
                      <a:endParaRPr lang="en-US" sz="1100">
                        <a:effectLst/>
                        <a:latin typeface="Arial" panose="020B0604020202020204" pitchFamily="34" charset="0"/>
                        <a:ea typeface="Arial" panose="020B0604020202020204" pitchFamily="34" charset="0"/>
                      </a:endParaRPr>
                    </a:p>
                  </a:txBody>
                  <a:tcPr marL="5057" marR="5057" marT="0" marB="2149"/>
                </a:tc>
                <a:tc>
                  <a:txBody>
                    <a:bodyPr/>
                    <a:lstStyle/>
                    <a:p>
                      <a:endParaRPr lang="en-US" sz="1100"/>
                    </a:p>
                  </a:txBody>
                  <a:tcPr marL="18205" marR="18205" marT="9103" marB="9103"/>
                </a:tc>
                <a:extLst>
                  <a:ext uri="{0D108BD9-81ED-4DB2-BD59-A6C34878D82A}">
                    <a16:rowId xmlns:a16="http://schemas.microsoft.com/office/drawing/2014/main" val="1099648393"/>
                  </a:ext>
                </a:extLst>
              </a:tr>
              <a:tr h="479750">
                <a:tc>
                  <a:txBody>
                    <a:bodyPr/>
                    <a:lstStyle/>
                    <a:p>
                      <a:pPr>
                        <a:spcAft>
                          <a:spcPts val="0"/>
                        </a:spcAft>
                      </a:pPr>
                      <a:r>
                        <a:rPr lang="es-ES" sz="1100">
                          <a:effectLst/>
                        </a:rPr>
                        <a:t>Descripción del requisito</a:t>
                      </a:r>
                      <a:endParaRPr lang="en-US" sz="1100">
                        <a:effectLst/>
                        <a:latin typeface="Arial" panose="020B0604020202020204" pitchFamily="34" charset="0"/>
                        <a:ea typeface="Arial" panose="020B0604020202020204" pitchFamily="34" charset="0"/>
                      </a:endParaRPr>
                    </a:p>
                  </a:txBody>
                  <a:tcPr marL="5057" marR="5057" marT="0" marB="2149"/>
                </a:tc>
                <a:tc gridSpan="2">
                  <a:txBody>
                    <a:bodyPr/>
                    <a:lstStyle/>
                    <a:p>
                      <a:pPr>
                        <a:spcAft>
                          <a:spcPts val="0"/>
                        </a:spcAft>
                      </a:pPr>
                      <a:r>
                        <a:rPr lang="es-ES" sz="1100">
                          <a:effectLst/>
                        </a:rPr>
                        <a:t>se refiere a la capacidad del sistema para permitir a los usuarios modificar y actualizar información existente de manera precisa y eficiente. Este proceso implica la revisión y modificación de datos almacenados en la base de datos del sistema</a:t>
                      </a:r>
                      <a:endParaRPr lang="en-US" sz="1100">
                        <a:effectLst/>
                        <a:latin typeface="Arial" panose="020B0604020202020204" pitchFamily="34" charset="0"/>
                        <a:ea typeface="Arial" panose="020B0604020202020204" pitchFamily="34" charset="0"/>
                      </a:endParaRPr>
                    </a:p>
                  </a:txBody>
                  <a:tcPr marL="5057" marR="5057" marT="0" marB="2149"/>
                </a:tc>
                <a:tc hMerge="1">
                  <a:txBody>
                    <a:bodyPr/>
                    <a:lstStyle/>
                    <a:p>
                      <a:endParaRPr lang="en-US"/>
                    </a:p>
                  </a:txBody>
                  <a:tcPr/>
                </a:tc>
                <a:extLst>
                  <a:ext uri="{0D108BD9-81ED-4DB2-BD59-A6C34878D82A}">
                    <a16:rowId xmlns:a16="http://schemas.microsoft.com/office/drawing/2014/main" val="606155593"/>
                  </a:ext>
                </a:extLst>
              </a:tr>
              <a:tr h="156070">
                <a:tc>
                  <a:txBody>
                    <a:bodyPr/>
                    <a:lstStyle/>
                    <a:p>
                      <a:pPr>
                        <a:spcAft>
                          <a:spcPts val="0"/>
                        </a:spcAft>
                      </a:pPr>
                      <a:r>
                        <a:rPr lang="es-ES" sz="1100">
                          <a:effectLst/>
                        </a:rPr>
                        <a:t>Número de requisito</a:t>
                      </a:r>
                      <a:endParaRPr lang="en-US" sz="1100">
                        <a:effectLst/>
                        <a:latin typeface="Arial" panose="020B0604020202020204" pitchFamily="34" charset="0"/>
                        <a:ea typeface="Arial" panose="020B0604020202020204" pitchFamily="34" charset="0"/>
                      </a:endParaRPr>
                    </a:p>
                  </a:txBody>
                  <a:tcPr marL="5057" marR="5057" marT="0" marB="2149"/>
                </a:tc>
                <a:tc gridSpan="2">
                  <a:txBody>
                    <a:bodyPr/>
                    <a:lstStyle/>
                    <a:p>
                      <a:pPr>
                        <a:spcAft>
                          <a:spcPts val="0"/>
                        </a:spcAft>
                      </a:pPr>
                      <a:r>
                        <a:rPr lang="es-ES" sz="1100">
                          <a:effectLst/>
                        </a:rPr>
                        <a:t>RF 7</a:t>
                      </a:r>
                      <a:endParaRPr lang="en-US" sz="1100">
                        <a:effectLst/>
                        <a:latin typeface="Arial" panose="020B0604020202020204" pitchFamily="34" charset="0"/>
                        <a:ea typeface="Arial" panose="020B0604020202020204" pitchFamily="34" charset="0"/>
                      </a:endParaRPr>
                    </a:p>
                  </a:txBody>
                  <a:tcPr marL="5057" marR="5057" marT="0" marB="2149"/>
                </a:tc>
                <a:tc hMerge="1">
                  <a:txBody>
                    <a:bodyPr/>
                    <a:lstStyle/>
                    <a:p>
                      <a:endParaRPr lang="en-US"/>
                    </a:p>
                  </a:txBody>
                  <a:tcPr/>
                </a:tc>
                <a:extLst>
                  <a:ext uri="{0D108BD9-81ED-4DB2-BD59-A6C34878D82A}">
                    <a16:rowId xmlns:a16="http://schemas.microsoft.com/office/drawing/2014/main" val="925266358"/>
                  </a:ext>
                </a:extLst>
              </a:tr>
              <a:tr h="156070">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5057" marR="5057" marT="0" marB="2149"/>
                </a:tc>
                <a:tc gridSpan="2">
                  <a:txBody>
                    <a:bodyPr/>
                    <a:lstStyle/>
                    <a:p>
                      <a:pPr>
                        <a:spcAft>
                          <a:spcPts val="0"/>
                        </a:spcAft>
                      </a:pPr>
                      <a:r>
                        <a:rPr lang="es-ES" sz="1100">
                          <a:effectLst/>
                        </a:rPr>
                        <a:t>Guardar datos</a:t>
                      </a:r>
                      <a:endParaRPr lang="en-US" sz="1100">
                        <a:effectLst/>
                        <a:latin typeface="Arial" panose="020B0604020202020204" pitchFamily="34" charset="0"/>
                        <a:ea typeface="Arial" panose="020B0604020202020204" pitchFamily="34" charset="0"/>
                      </a:endParaRPr>
                    </a:p>
                  </a:txBody>
                  <a:tcPr marL="5057" marR="5057" marT="0" marB="2149"/>
                </a:tc>
                <a:tc hMerge="1">
                  <a:txBody>
                    <a:bodyPr/>
                    <a:lstStyle/>
                    <a:p>
                      <a:endParaRPr lang="en-US"/>
                    </a:p>
                  </a:txBody>
                  <a:tcPr/>
                </a:tc>
                <a:extLst>
                  <a:ext uri="{0D108BD9-81ED-4DB2-BD59-A6C34878D82A}">
                    <a16:rowId xmlns:a16="http://schemas.microsoft.com/office/drawing/2014/main" val="3074009412"/>
                  </a:ext>
                </a:extLst>
              </a:tr>
              <a:tr h="170830">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5057" marR="5057" marT="0" marB="2149"/>
                </a:tc>
                <a:tc>
                  <a:txBody>
                    <a:bodyPr/>
                    <a:lstStyle/>
                    <a:p>
                      <a:pPr>
                        <a:spcAft>
                          <a:spcPts val="0"/>
                        </a:spcAft>
                      </a:pPr>
                      <a:r>
                        <a:rPr lang="es-ES" sz="1100">
                          <a:effectLst/>
                        </a:rPr>
                        <a:t>X Requisito</a:t>
                      </a:r>
                      <a:endParaRPr lang="en-US" sz="1100">
                        <a:effectLst/>
                        <a:latin typeface="Arial" panose="020B0604020202020204" pitchFamily="34" charset="0"/>
                        <a:ea typeface="Arial" panose="020B0604020202020204" pitchFamily="34" charset="0"/>
                      </a:endParaRPr>
                    </a:p>
                  </a:txBody>
                  <a:tcPr marL="5057" marR="5057" marT="0" marB="2149"/>
                </a:tc>
                <a:tc>
                  <a:txBody>
                    <a:bodyPr/>
                    <a:lstStyle/>
                    <a:p>
                      <a:endParaRPr lang="en-US" sz="1100"/>
                    </a:p>
                  </a:txBody>
                  <a:tcPr marL="18205" marR="18205" marT="9103" marB="9103"/>
                </a:tc>
                <a:extLst>
                  <a:ext uri="{0D108BD9-81ED-4DB2-BD59-A6C34878D82A}">
                    <a16:rowId xmlns:a16="http://schemas.microsoft.com/office/drawing/2014/main" val="4184269810"/>
                  </a:ext>
                </a:extLst>
              </a:tr>
              <a:tr h="156070">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5057" marR="5057" marT="0" marB="2149"/>
                </a:tc>
                <a:tc gridSpan="2">
                  <a:txBody>
                    <a:bodyPr/>
                    <a:lstStyle/>
                    <a:p>
                      <a:pPr>
                        <a:spcAft>
                          <a:spcPts val="0"/>
                        </a:spcAft>
                      </a:pPr>
                      <a:r>
                        <a:rPr lang="es-ES" sz="1100">
                          <a:effectLst/>
                        </a:rPr>
                        <a:t>Documento del proyecto</a:t>
                      </a:r>
                      <a:endParaRPr lang="en-US" sz="1100">
                        <a:effectLst/>
                        <a:latin typeface="Arial" panose="020B0604020202020204" pitchFamily="34" charset="0"/>
                        <a:ea typeface="Arial" panose="020B0604020202020204" pitchFamily="34" charset="0"/>
                      </a:endParaRPr>
                    </a:p>
                  </a:txBody>
                  <a:tcPr marL="5057" marR="5057" marT="0" marB="2149"/>
                </a:tc>
                <a:tc hMerge="1">
                  <a:txBody>
                    <a:bodyPr/>
                    <a:lstStyle/>
                    <a:p>
                      <a:endParaRPr lang="en-US"/>
                    </a:p>
                  </a:txBody>
                  <a:tcPr/>
                </a:tc>
                <a:extLst>
                  <a:ext uri="{0D108BD9-81ED-4DB2-BD59-A6C34878D82A}">
                    <a16:rowId xmlns:a16="http://schemas.microsoft.com/office/drawing/2014/main" val="3218839169"/>
                  </a:ext>
                </a:extLst>
              </a:tr>
              <a:tr h="170830">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5057" marR="5057" marT="0" marB="2149"/>
                </a:tc>
                <a:tc>
                  <a:txBody>
                    <a:bodyPr/>
                    <a:lstStyle/>
                    <a:p>
                      <a:pPr>
                        <a:spcAft>
                          <a:spcPts val="0"/>
                        </a:spcAft>
                      </a:pPr>
                      <a:r>
                        <a:rPr lang="es-ES" sz="1100">
                          <a:effectLst/>
                        </a:rPr>
                        <a:t>X Alta/Esencial</a:t>
                      </a:r>
                      <a:endParaRPr lang="en-US" sz="1100">
                        <a:effectLst/>
                        <a:latin typeface="Arial" panose="020B0604020202020204" pitchFamily="34" charset="0"/>
                        <a:ea typeface="Arial" panose="020B0604020202020204" pitchFamily="34" charset="0"/>
                      </a:endParaRPr>
                    </a:p>
                  </a:txBody>
                  <a:tcPr marL="5057" marR="5057" marT="0" marB="2149"/>
                </a:tc>
                <a:tc>
                  <a:txBody>
                    <a:bodyPr/>
                    <a:lstStyle/>
                    <a:p>
                      <a:endParaRPr lang="en-US" sz="1100"/>
                    </a:p>
                  </a:txBody>
                  <a:tcPr marL="18205" marR="18205" marT="9103" marB="9103"/>
                </a:tc>
                <a:extLst>
                  <a:ext uri="{0D108BD9-81ED-4DB2-BD59-A6C34878D82A}">
                    <a16:rowId xmlns:a16="http://schemas.microsoft.com/office/drawing/2014/main" val="2303888617"/>
                  </a:ext>
                </a:extLst>
              </a:tr>
              <a:tr h="547601">
                <a:tc>
                  <a:txBody>
                    <a:bodyPr/>
                    <a:lstStyle/>
                    <a:p>
                      <a:pPr>
                        <a:spcAft>
                          <a:spcPts val="0"/>
                        </a:spcAft>
                      </a:pPr>
                      <a:r>
                        <a:rPr lang="es-ES" sz="1100">
                          <a:effectLst/>
                        </a:rPr>
                        <a:t>Descripción del requisito</a:t>
                      </a:r>
                      <a:endParaRPr lang="en-US" sz="1100">
                        <a:effectLst/>
                        <a:latin typeface="Arial" panose="020B0604020202020204" pitchFamily="34" charset="0"/>
                        <a:ea typeface="Arial" panose="020B0604020202020204" pitchFamily="34" charset="0"/>
                      </a:endParaRPr>
                    </a:p>
                  </a:txBody>
                  <a:tcPr marL="5057" marR="5057" marT="0" marB="2149"/>
                </a:tc>
                <a:tc gridSpan="2">
                  <a:txBody>
                    <a:bodyPr/>
                    <a:lstStyle/>
                    <a:p>
                      <a:pPr>
                        <a:spcAft>
                          <a:spcPts val="0"/>
                        </a:spcAft>
                      </a:pPr>
                      <a:r>
                        <a:rPr lang="es-ES" sz="1100">
                          <a:effectLst/>
                        </a:rPr>
                        <a:t>Se refiere a la capacidad del sistema para capturar, validar y almacenar información ingresada por los usuarios de manera efectiva y segura. Este proceso implica la creación de mecanismos que permitan a los usuarios introducir datos a través de interfaces de usuario designadas</a:t>
                      </a:r>
                      <a:endParaRPr lang="en-US" sz="1100">
                        <a:effectLst/>
                        <a:latin typeface="Arial" panose="020B0604020202020204" pitchFamily="34" charset="0"/>
                        <a:ea typeface="Arial" panose="020B0604020202020204" pitchFamily="34" charset="0"/>
                      </a:endParaRPr>
                    </a:p>
                  </a:txBody>
                  <a:tcPr marL="5057" marR="5057" marT="0" marB="2149"/>
                </a:tc>
                <a:tc hMerge="1">
                  <a:txBody>
                    <a:bodyPr/>
                    <a:lstStyle/>
                    <a:p>
                      <a:endParaRPr lang="en-US"/>
                    </a:p>
                  </a:txBody>
                  <a:tcPr/>
                </a:tc>
                <a:extLst>
                  <a:ext uri="{0D108BD9-81ED-4DB2-BD59-A6C34878D82A}">
                    <a16:rowId xmlns:a16="http://schemas.microsoft.com/office/drawing/2014/main" val="580566818"/>
                  </a:ext>
                </a:extLst>
              </a:tr>
              <a:tr h="156070">
                <a:tc>
                  <a:txBody>
                    <a:bodyPr/>
                    <a:lstStyle/>
                    <a:p>
                      <a:pPr>
                        <a:spcAft>
                          <a:spcPts val="0"/>
                        </a:spcAft>
                      </a:pPr>
                      <a:r>
                        <a:rPr lang="es-ES" sz="1100">
                          <a:effectLst/>
                        </a:rPr>
                        <a:t>Número de requisito</a:t>
                      </a:r>
                      <a:endParaRPr lang="en-US" sz="1100">
                        <a:effectLst/>
                        <a:latin typeface="Arial" panose="020B0604020202020204" pitchFamily="34" charset="0"/>
                        <a:ea typeface="Arial" panose="020B0604020202020204" pitchFamily="34" charset="0"/>
                      </a:endParaRPr>
                    </a:p>
                  </a:txBody>
                  <a:tcPr marL="5057" marR="5057" marT="0" marB="2149"/>
                </a:tc>
                <a:tc gridSpan="2">
                  <a:txBody>
                    <a:bodyPr/>
                    <a:lstStyle/>
                    <a:p>
                      <a:pPr>
                        <a:spcAft>
                          <a:spcPts val="0"/>
                        </a:spcAft>
                      </a:pPr>
                      <a:r>
                        <a:rPr lang="es-ES" sz="1100">
                          <a:effectLst/>
                        </a:rPr>
                        <a:t>RF 8</a:t>
                      </a:r>
                      <a:endParaRPr lang="en-US" sz="1100">
                        <a:effectLst/>
                        <a:latin typeface="Arial" panose="020B0604020202020204" pitchFamily="34" charset="0"/>
                        <a:ea typeface="Arial" panose="020B0604020202020204" pitchFamily="34" charset="0"/>
                      </a:endParaRPr>
                    </a:p>
                  </a:txBody>
                  <a:tcPr marL="5057" marR="5057" marT="0" marB="2149"/>
                </a:tc>
                <a:tc hMerge="1">
                  <a:txBody>
                    <a:bodyPr/>
                    <a:lstStyle/>
                    <a:p>
                      <a:endParaRPr lang="en-US"/>
                    </a:p>
                  </a:txBody>
                  <a:tcPr/>
                </a:tc>
                <a:extLst>
                  <a:ext uri="{0D108BD9-81ED-4DB2-BD59-A6C34878D82A}">
                    <a16:rowId xmlns:a16="http://schemas.microsoft.com/office/drawing/2014/main" val="2580154609"/>
                  </a:ext>
                </a:extLst>
              </a:tr>
              <a:tr h="156070">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5057" marR="5057" marT="0" marB="2149"/>
                </a:tc>
                <a:tc gridSpan="2">
                  <a:txBody>
                    <a:bodyPr/>
                    <a:lstStyle/>
                    <a:p>
                      <a:pPr>
                        <a:spcAft>
                          <a:spcPts val="0"/>
                        </a:spcAft>
                      </a:pPr>
                      <a:r>
                        <a:rPr lang="es-ES" sz="1100">
                          <a:effectLst/>
                        </a:rPr>
                        <a:t>Ver catálogos de productos</a:t>
                      </a:r>
                      <a:endParaRPr lang="en-US" sz="1100">
                        <a:effectLst/>
                        <a:latin typeface="Arial" panose="020B0604020202020204" pitchFamily="34" charset="0"/>
                        <a:ea typeface="Arial" panose="020B0604020202020204" pitchFamily="34" charset="0"/>
                      </a:endParaRPr>
                    </a:p>
                  </a:txBody>
                  <a:tcPr marL="5057" marR="5057" marT="0" marB="2149"/>
                </a:tc>
                <a:tc hMerge="1">
                  <a:txBody>
                    <a:bodyPr/>
                    <a:lstStyle/>
                    <a:p>
                      <a:endParaRPr lang="en-US"/>
                    </a:p>
                  </a:txBody>
                  <a:tcPr/>
                </a:tc>
                <a:extLst>
                  <a:ext uri="{0D108BD9-81ED-4DB2-BD59-A6C34878D82A}">
                    <a16:rowId xmlns:a16="http://schemas.microsoft.com/office/drawing/2014/main" val="3291353096"/>
                  </a:ext>
                </a:extLst>
              </a:tr>
              <a:tr h="170830">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5057" marR="5057" marT="0" marB="2149"/>
                </a:tc>
                <a:tc>
                  <a:txBody>
                    <a:bodyPr/>
                    <a:lstStyle/>
                    <a:p>
                      <a:pPr>
                        <a:spcAft>
                          <a:spcPts val="0"/>
                        </a:spcAft>
                      </a:pPr>
                      <a:r>
                        <a:rPr lang="es-ES" sz="1100">
                          <a:effectLst/>
                        </a:rPr>
                        <a:t>X Requisito</a:t>
                      </a:r>
                      <a:endParaRPr lang="en-US" sz="1100">
                        <a:effectLst/>
                        <a:latin typeface="Arial" panose="020B0604020202020204" pitchFamily="34" charset="0"/>
                        <a:ea typeface="Arial" panose="020B0604020202020204" pitchFamily="34" charset="0"/>
                      </a:endParaRPr>
                    </a:p>
                  </a:txBody>
                  <a:tcPr marL="5057" marR="5057" marT="0" marB="2149"/>
                </a:tc>
                <a:tc>
                  <a:txBody>
                    <a:bodyPr/>
                    <a:lstStyle/>
                    <a:p>
                      <a:endParaRPr lang="en-US" sz="1100"/>
                    </a:p>
                  </a:txBody>
                  <a:tcPr marL="18205" marR="18205" marT="9103" marB="9103"/>
                </a:tc>
                <a:extLst>
                  <a:ext uri="{0D108BD9-81ED-4DB2-BD59-A6C34878D82A}">
                    <a16:rowId xmlns:a16="http://schemas.microsoft.com/office/drawing/2014/main" val="3755079950"/>
                  </a:ext>
                </a:extLst>
              </a:tr>
              <a:tr h="156070">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5057" marR="5057" marT="0" marB="2149"/>
                </a:tc>
                <a:tc gridSpan="2">
                  <a:txBody>
                    <a:bodyPr/>
                    <a:lstStyle/>
                    <a:p>
                      <a:pPr>
                        <a:spcAft>
                          <a:spcPts val="0"/>
                        </a:spcAft>
                      </a:pPr>
                      <a:r>
                        <a:rPr lang="es-ES" sz="1100">
                          <a:effectLst/>
                        </a:rPr>
                        <a:t>Documento del proyecto</a:t>
                      </a:r>
                      <a:endParaRPr lang="en-US" sz="1100">
                        <a:effectLst/>
                        <a:latin typeface="Arial" panose="020B0604020202020204" pitchFamily="34" charset="0"/>
                        <a:ea typeface="Arial" panose="020B0604020202020204" pitchFamily="34" charset="0"/>
                      </a:endParaRPr>
                    </a:p>
                  </a:txBody>
                  <a:tcPr marL="5057" marR="5057" marT="0" marB="2149"/>
                </a:tc>
                <a:tc hMerge="1">
                  <a:txBody>
                    <a:bodyPr/>
                    <a:lstStyle/>
                    <a:p>
                      <a:endParaRPr lang="en-US"/>
                    </a:p>
                  </a:txBody>
                  <a:tcPr/>
                </a:tc>
                <a:extLst>
                  <a:ext uri="{0D108BD9-81ED-4DB2-BD59-A6C34878D82A}">
                    <a16:rowId xmlns:a16="http://schemas.microsoft.com/office/drawing/2014/main" val="601486168"/>
                  </a:ext>
                </a:extLst>
              </a:tr>
              <a:tr h="170830">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5057" marR="5057" marT="0" marB="2149"/>
                </a:tc>
                <a:tc>
                  <a:txBody>
                    <a:bodyPr/>
                    <a:lstStyle/>
                    <a:p>
                      <a:pPr>
                        <a:spcAft>
                          <a:spcPts val="0"/>
                        </a:spcAft>
                      </a:pPr>
                      <a:r>
                        <a:rPr lang="es-ES" sz="1100">
                          <a:effectLst/>
                        </a:rPr>
                        <a:t>X Alta/Esencial</a:t>
                      </a:r>
                      <a:endParaRPr lang="en-US" sz="1100">
                        <a:effectLst/>
                        <a:latin typeface="Arial" panose="020B0604020202020204" pitchFamily="34" charset="0"/>
                        <a:ea typeface="Arial" panose="020B0604020202020204" pitchFamily="34" charset="0"/>
                      </a:endParaRPr>
                    </a:p>
                  </a:txBody>
                  <a:tcPr marL="5057" marR="5057" marT="0" marB="2149"/>
                </a:tc>
                <a:tc>
                  <a:txBody>
                    <a:bodyPr/>
                    <a:lstStyle/>
                    <a:p>
                      <a:endParaRPr lang="en-US" sz="1100"/>
                    </a:p>
                  </a:txBody>
                  <a:tcPr marL="18205" marR="18205" marT="9103" marB="9103"/>
                </a:tc>
                <a:extLst>
                  <a:ext uri="{0D108BD9-81ED-4DB2-BD59-A6C34878D82A}">
                    <a16:rowId xmlns:a16="http://schemas.microsoft.com/office/drawing/2014/main" val="638491472"/>
                  </a:ext>
                </a:extLst>
              </a:tr>
              <a:tr h="411900">
                <a:tc>
                  <a:txBody>
                    <a:bodyPr/>
                    <a:lstStyle/>
                    <a:p>
                      <a:pPr>
                        <a:spcAft>
                          <a:spcPts val="0"/>
                        </a:spcAft>
                      </a:pPr>
                      <a:r>
                        <a:rPr lang="es-ES" sz="1100">
                          <a:effectLst/>
                        </a:rPr>
                        <a:t>Descripción del requisito</a:t>
                      </a:r>
                      <a:endParaRPr lang="en-US" sz="1100">
                        <a:effectLst/>
                        <a:latin typeface="Arial" panose="020B0604020202020204" pitchFamily="34" charset="0"/>
                        <a:ea typeface="Arial" panose="020B0604020202020204" pitchFamily="34" charset="0"/>
                      </a:endParaRPr>
                    </a:p>
                  </a:txBody>
                  <a:tcPr marL="5057" marR="5057" marT="0" marB="2149"/>
                </a:tc>
                <a:tc gridSpan="2">
                  <a:txBody>
                    <a:bodyPr/>
                    <a:lstStyle/>
                    <a:p>
                      <a:pPr>
                        <a:spcAft>
                          <a:spcPts val="0"/>
                        </a:spcAft>
                      </a:pPr>
                      <a:r>
                        <a:rPr lang="es-ES" sz="1100" dirty="0">
                          <a:effectLst/>
                        </a:rPr>
                        <a:t>se refiere a la capacidad del sistema para permitir a los usuarios explorar y acceder a información detallada sobre los productos disponibles. Este proceso implica la implementación de una interfaz que facilite la búsqueda</a:t>
                      </a:r>
                      <a:endParaRPr lang="en-US" sz="1100" dirty="0">
                        <a:effectLst/>
                        <a:latin typeface="Arial" panose="020B0604020202020204" pitchFamily="34" charset="0"/>
                        <a:ea typeface="Arial" panose="020B0604020202020204" pitchFamily="34" charset="0"/>
                      </a:endParaRPr>
                    </a:p>
                  </a:txBody>
                  <a:tcPr marL="5057" marR="5057" marT="0" marB="2149"/>
                </a:tc>
                <a:tc hMerge="1">
                  <a:txBody>
                    <a:bodyPr/>
                    <a:lstStyle/>
                    <a:p>
                      <a:endParaRPr lang="en-US"/>
                    </a:p>
                  </a:txBody>
                  <a:tcPr/>
                </a:tc>
                <a:extLst>
                  <a:ext uri="{0D108BD9-81ED-4DB2-BD59-A6C34878D82A}">
                    <a16:rowId xmlns:a16="http://schemas.microsoft.com/office/drawing/2014/main" val="824472973"/>
                  </a:ext>
                </a:extLst>
              </a:tr>
            </a:tbl>
          </a:graphicData>
        </a:graphic>
      </p:graphicFrame>
    </p:spTree>
    <p:extLst>
      <p:ext uri="{BB962C8B-B14F-4D97-AF65-F5344CB8AC3E}">
        <p14:creationId xmlns:p14="http://schemas.microsoft.com/office/powerpoint/2010/main" val="31009932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pic>
        <p:nvPicPr>
          <p:cNvPr id="100" name="Google Shape;100;p5"/>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01" name="Google Shape;101;p5"/>
          <p:cNvSpPr txBox="1">
            <a:spLocks noGrp="1"/>
          </p:cNvSpPr>
          <p:nvPr>
            <p:ph type="title"/>
          </p:nvPr>
        </p:nvSpPr>
        <p:spPr>
          <a:xfrm>
            <a:off x="143692" y="365251"/>
            <a:ext cx="7694022" cy="381500"/>
          </a:xfrm>
          <a:prstGeom prst="rect">
            <a:avLst/>
          </a:prstGeom>
          <a:noFill/>
          <a:ln>
            <a:noFill/>
          </a:ln>
        </p:spPr>
        <p:txBody>
          <a:bodyPr spcFirstLastPara="1" wrap="square" lIns="0" tIns="12050" rIns="0" bIns="0" anchor="t" anchorCtr="0">
            <a:spAutoFit/>
          </a:bodyPr>
          <a:lstStyle/>
          <a:p>
            <a:pPr marL="12700" lvl="0"/>
            <a:r>
              <a:rPr lang="es-ES" sz="2400" b="1" dirty="0"/>
              <a:t>Requerimientos Funcionales</a:t>
            </a:r>
          </a:p>
        </p:txBody>
      </p:sp>
      <p:sp>
        <p:nvSpPr>
          <p:cNvPr id="102" name="Google Shape;102;p5"/>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5"/>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04" name="Google Shape;104;p5"/>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5"/>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07" name="Google Shape;107;p5"/>
          <p:cNvPicPr preferRelativeResize="0"/>
          <p:nvPr/>
        </p:nvPicPr>
        <p:blipFill rotWithShape="1">
          <a:blip r:embed="rId4">
            <a:alphaModFix/>
          </a:blip>
          <a:srcRect/>
          <a:stretch/>
        </p:blipFill>
        <p:spPr>
          <a:xfrm>
            <a:off x="8694166" y="513842"/>
            <a:ext cx="1080770" cy="535177"/>
          </a:xfrm>
          <a:prstGeom prst="rect">
            <a:avLst/>
          </a:prstGeom>
          <a:noFill/>
          <a:ln>
            <a:noFill/>
          </a:ln>
        </p:spPr>
      </p:pic>
      <p:pic>
        <p:nvPicPr>
          <p:cNvPr id="108" name="Google Shape;108;p5"/>
          <p:cNvPicPr preferRelativeResize="0"/>
          <p:nvPr/>
        </p:nvPicPr>
        <p:blipFill rotWithShape="1">
          <a:blip r:embed="rId5">
            <a:alphaModFix/>
          </a:blip>
          <a:srcRect/>
          <a:stretch/>
        </p:blipFill>
        <p:spPr>
          <a:xfrm>
            <a:off x="9809243" y="508634"/>
            <a:ext cx="1080135" cy="541909"/>
          </a:xfrm>
          <a:prstGeom prst="rect">
            <a:avLst/>
          </a:prstGeom>
          <a:noFill/>
          <a:ln>
            <a:noFill/>
          </a:ln>
        </p:spPr>
      </p:pic>
      <p:graphicFrame>
        <p:nvGraphicFramePr>
          <p:cNvPr id="3" name="Tabla 2"/>
          <p:cNvGraphicFramePr>
            <a:graphicFrameLocks noGrp="1"/>
          </p:cNvGraphicFramePr>
          <p:nvPr>
            <p:extLst>
              <p:ext uri="{D42A27DB-BD31-4B8C-83A1-F6EECF244321}">
                <p14:modId xmlns:p14="http://schemas.microsoft.com/office/powerpoint/2010/main" val="883852034"/>
              </p:ext>
            </p:extLst>
          </p:nvPr>
        </p:nvGraphicFramePr>
        <p:xfrm>
          <a:off x="143692" y="1459440"/>
          <a:ext cx="11861074" cy="5223034"/>
        </p:xfrm>
        <a:graphic>
          <a:graphicData uri="http://schemas.openxmlformats.org/drawingml/2006/table">
            <a:tbl>
              <a:tblPr>
                <a:tableStyleId>{5C22544A-7EE6-4342-B048-85BDC9FD1C3A}</a:tableStyleId>
              </a:tblPr>
              <a:tblGrid>
                <a:gridCol w="1959428">
                  <a:extLst>
                    <a:ext uri="{9D8B030D-6E8A-4147-A177-3AD203B41FA5}">
                      <a16:colId xmlns:a16="http://schemas.microsoft.com/office/drawing/2014/main" val="312012329"/>
                    </a:ext>
                  </a:extLst>
                </a:gridCol>
                <a:gridCol w="4265066">
                  <a:extLst>
                    <a:ext uri="{9D8B030D-6E8A-4147-A177-3AD203B41FA5}">
                      <a16:colId xmlns:a16="http://schemas.microsoft.com/office/drawing/2014/main" val="499892127"/>
                    </a:ext>
                  </a:extLst>
                </a:gridCol>
                <a:gridCol w="2893981">
                  <a:extLst>
                    <a:ext uri="{9D8B030D-6E8A-4147-A177-3AD203B41FA5}">
                      <a16:colId xmlns:a16="http://schemas.microsoft.com/office/drawing/2014/main" val="3873593050"/>
                    </a:ext>
                  </a:extLst>
                </a:gridCol>
                <a:gridCol w="2742599">
                  <a:extLst>
                    <a:ext uri="{9D8B030D-6E8A-4147-A177-3AD203B41FA5}">
                      <a16:colId xmlns:a16="http://schemas.microsoft.com/office/drawing/2014/main" val="1759632998"/>
                    </a:ext>
                  </a:extLst>
                </a:gridCol>
              </a:tblGrid>
              <a:tr h="133313">
                <a:tc>
                  <a:txBody>
                    <a:bodyPr/>
                    <a:lstStyle/>
                    <a:p>
                      <a:pPr>
                        <a:spcAft>
                          <a:spcPts val="0"/>
                        </a:spcAft>
                      </a:pPr>
                      <a:r>
                        <a:rPr lang="es-ES" sz="1100">
                          <a:effectLst/>
                        </a:rPr>
                        <a:t>Número de requisito</a:t>
                      </a:r>
                      <a:endParaRPr lang="en-US" sz="1100">
                        <a:effectLst/>
                        <a:latin typeface="Arial" panose="020B0604020202020204" pitchFamily="34" charset="0"/>
                        <a:ea typeface="Arial" panose="020B0604020202020204" pitchFamily="34" charset="0"/>
                      </a:endParaRPr>
                    </a:p>
                  </a:txBody>
                  <a:tcPr marL="8062" marR="8062" marT="0" marB="3426"/>
                </a:tc>
                <a:tc gridSpan="3">
                  <a:txBody>
                    <a:bodyPr/>
                    <a:lstStyle/>
                    <a:p>
                      <a:pPr>
                        <a:spcAft>
                          <a:spcPts val="0"/>
                        </a:spcAft>
                      </a:pPr>
                      <a:r>
                        <a:rPr lang="es-ES" sz="1100">
                          <a:effectLst/>
                        </a:rPr>
                        <a:t>RF 9</a:t>
                      </a:r>
                      <a:endParaRPr lang="en-US" sz="1100">
                        <a:effectLst/>
                        <a:latin typeface="Arial" panose="020B0604020202020204" pitchFamily="34" charset="0"/>
                        <a:ea typeface="Arial" panose="020B0604020202020204" pitchFamily="34" charset="0"/>
                      </a:endParaRPr>
                    </a:p>
                  </a:txBody>
                  <a:tcPr marL="8062" marR="8062" marT="0" marB="3426"/>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17023074"/>
                  </a:ext>
                </a:extLst>
              </a:tr>
              <a:tr h="133313">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8062" marR="8062" marT="0" marB="3426"/>
                </a:tc>
                <a:tc gridSpan="3">
                  <a:txBody>
                    <a:bodyPr/>
                    <a:lstStyle/>
                    <a:p>
                      <a:pPr>
                        <a:spcAft>
                          <a:spcPts val="0"/>
                        </a:spcAft>
                      </a:pPr>
                      <a:r>
                        <a:rPr lang="es-ES" sz="1100">
                          <a:effectLst/>
                        </a:rPr>
                        <a:t>Guates de látex </a:t>
                      </a:r>
                      <a:endParaRPr lang="en-US" sz="1100">
                        <a:effectLst/>
                        <a:latin typeface="Arial" panose="020B0604020202020204" pitchFamily="34" charset="0"/>
                        <a:ea typeface="Arial" panose="020B0604020202020204" pitchFamily="34" charset="0"/>
                      </a:endParaRPr>
                    </a:p>
                  </a:txBody>
                  <a:tcPr marL="8062" marR="8062" marT="0" marB="3426"/>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94247576"/>
                  </a:ext>
                </a:extLst>
              </a:tr>
              <a:tr h="133313">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8062" marR="8062" marT="0" marB="3426"/>
                </a:tc>
                <a:tc>
                  <a:txBody>
                    <a:bodyPr/>
                    <a:lstStyle/>
                    <a:p>
                      <a:pPr>
                        <a:spcAft>
                          <a:spcPts val="0"/>
                        </a:spcAft>
                      </a:pPr>
                      <a:r>
                        <a:rPr lang="es-ES" sz="1100">
                          <a:effectLst/>
                        </a:rPr>
                        <a:t>X Requisito</a:t>
                      </a:r>
                      <a:endParaRPr lang="en-US" sz="1100">
                        <a:effectLst/>
                        <a:latin typeface="Arial" panose="020B0604020202020204" pitchFamily="34" charset="0"/>
                        <a:ea typeface="Arial" panose="020B0604020202020204" pitchFamily="34" charset="0"/>
                      </a:endParaRPr>
                    </a:p>
                  </a:txBody>
                  <a:tcPr marL="8062" marR="8062" marT="0" marB="3426"/>
                </a:tc>
                <a:tc gridSpan="2">
                  <a:txBody>
                    <a:bodyPr/>
                    <a:lstStyle/>
                    <a:p>
                      <a:pPr>
                        <a:spcAft>
                          <a:spcPts val="0"/>
                        </a:spcAft>
                      </a:pPr>
                      <a:r>
                        <a:rPr lang="es-ES" sz="1100">
                          <a:effectLst/>
                        </a:rPr>
                        <a:t>☐ Restricción</a:t>
                      </a:r>
                      <a:endParaRPr lang="en-US" sz="1100">
                        <a:effectLst/>
                        <a:latin typeface="Arial" panose="020B0604020202020204" pitchFamily="34" charset="0"/>
                        <a:ea typeface="Arial" panose="020B0604020202020204" pitchFamily="34" charset="0"/>
                      </a:endParaRPr>
                    </a:p>
                  </a:txBody>
                  <a:tcPr marL="14108" marR="14108" marT="0" marB="0"/>
                </a:tc>
                <a:tc hMerge="1">
                  <a:txBody>
                    <a:bodyPr/>
                    <a:lstStyle/>
                    <a:p>
                      <a:endParaRPr lang="en-US"/>
                    </a:p>
                  </a:txBody>
                  <a:tcPr/>
                </a:tc>
                <a:extLst>
                  <a:ext uri="{0D108BD9-81ED-4DB2-BD59-A6C34878D82A}">
                    <a16:rowId xmlns:a16="http://schemas.microsoft.com/office/drawing/2014/main" val="1021868790"/>
                  </a:ext>
                </a:extLst>
              </a:tr>
              <a:tr h="133313">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8062" marR="8062" marT="0" marB="3426"/>
                </a:tc>
                <a:tc gridSpan="3">
                  <a:txBody>
                    <a:bodyPr/>
                    <a:lstStyle/>
                    <a:p>
                      <a:pPr>
                        <a:spcAft>
                          <a:spcPts val="0"/>
                        </a:spcAft>
                      </a:pPr>
                      <a:r>
                        <a:rPr lang="es-ES" sz="1100">
                          <a:effectLst/>
                        </a:rPr>
                        <a:t>Documento del proyecto</a:t>
                      </a:r>
                      <a:endParaRPr lang="en-US" sz="1100">
                        <a:effectLst/>
                        <a:latin typeface="Arial" panose="020B0604020202020204" pitchFamily="34" charset="0"/>
                        <a:ea typeface="Arial" panose="020B0604020202020204" pitchFamily="34" charset="0"/>
                      </a:endParaRPr>
                    </a:p>
                  </a:txBody>
                  <a:tcPr marL="8062" marR="8062" marT="0" marB="3426"/>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34694308"/>
                  </a:ext>
                </a:extLst>
              </a:tr>
              <a:tr h="133313">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8062" marR="8062" marT="0" marB="3426"/>
                </a:tc>
                <a:tc>
                  <a:txBody>
                    <a:bodyPr/>
                    <a:lstStyle/>
                    <a:p>
                      <a:pPr>
                        <a:spcAft>
                          <a:spcPts val="0"/>
                        </a:spcAft>
                      </a:pPr>
                      <a:r>
                        <a:rPr lang="es-ES" sz="1100">
                          <a:effectLst/>
                        </a:rPr>
                        <a:t>☐ Alta/Esencial</a:t>
                      </a:r>
                      <a:endParaRPr lang="en-US" sz="1100">
                        <a:effectLst/>
                        <a:latin typeface="Arial" panose="020B0604020202020204" pitchFamily="34" charset="0"/>
                        <a:ea typeface="Arial" panose="020B0604020202020204" pitchFamily="34" charset="0"/>
                      </a:endParaRPr>
                    </a:p>
                  </a:txBody>
                  <a:tcPr marL="8062" marR="8062" marT="0" marB="3426"/>
                </a:tc>
                <a:tc>
                  <a:txBody>
                    <a:bodyPr/>
                    <a:lstStyle/>
                    <a:p>
                      <a:pPr>
                        <a:spcAft>
                          <a:spcPts val="0"/>
                        </a:spcAft>
                      </a:pPr>
                      <a:r>
                        <a:rPr lang="es-ES" sz="1100">
                          <a:effectLst/>
                        </a:rPr>
                        <a:t>X Media/Deseado</a:t>
                      </a:r>
                      <a:endParaRPr lang="en-US" sz="1100">
                        <a:effectLst/>
                        <a:latin typeface="Arial" panose="020B0604020202020204" pitchFamily="34" charset="0"/>
                        <a:ea typeface="Arial" panose="020B0604020202020204" pitchFamily="34" charset="0"/>
                      </a:endParaRPr>
                    </a:p>
                  </a:txBody>
                  <a:tcPr marL="14108" marR="14108" marT="0" marB="0"/>
                </a:tc>
                <a:tc>
                  <a:txBody>
                    <a:bodyPr/>
                    <a:lstStyle/>
                    <a:p>
                      <a:pPr>
                        <a:spcAft>
                          <a:spcPts val="0"/>
                        </a:spcAft>
                      </a:pPr>
                      <a:r>
                        <a:rPr lang="es-ES" sz="1100">
                          <a:effectLst/>
                        </a:rPr>
                        <a:t>☐ Baja/ Opcional</a:t>
                      </a:r>
                      <a:endParaRPr lang="en-US" sz="1100">
                        <a:effectLst/>
                        <a:latin typeface="Arial" panose="020B0604020202020204" pitchFamily="34" charset="0"/>
                        <a:ea typeface="Arial" panose="020B0604020202020204" pitchFamily="34" charset="0"/>
                      </a:endParaRPr>
                    </a:p>
                  </a:txBody>
                  <a:tcPr marL="14108" marR="14108" marT="0" marB="0"/>
                </a:tc>
                <a:extLst>
                  <a:ext uri="{0D108BD9-81ED-4DB2-BD59-A6C34878D82A}">
                    <a16:rowId xmlns:a16="http://schemas.microsoft.com/office/drawing/2014/main" val="1171341835"/>
                  </a:ext>
                </a:extLst>
              </a:tr>
              <a:tr h="382307">
                <a:tc>
                  <a:txBody>
                    <a:bodyPr/>
                    <a:lstStyle/>
                    <a:p>
                      <a:pPr>
                        <a:spcAft>
                          <a:spcPts val="0"/>
                        </a:spcAft>
                      </a:pPr>
                      <a:r>
                        <a:rPr lang="es-ES" sz="1100">
                          <a:effectLst/>
                        </a:rPr>
                        <a:t>Descripción del requisito</a:t>
                      </a:r>
                      <a:endParaRPr lang="en-US" sz="1100">
                        <a:effectLst/>
                        <a:latin typeface="Arial" panose="020B0604020202020204" pitchFamily="34" charset="0"/>
                        <a:ea typeface="Arial" panose="020B0604020202020204" pitchFamily="34" charset="0"/>
                      </a:endParaRPr>
                    </a:p>
                  </a:txBody>
                  <a:tcPr marL="8062" marR="8062" marT="0" marB="3426"/>
                </a:tc>
                <a:tc gridSpan="3">
                  <a:txBody>
                    <a:bodyPr/>
                    <a:lstStyle/>
                    <a:p>
                      <a:pPr>
                        <a:spcAft>
                          <a:spcPts val="0"/>
                        </a:spcAft>
                      </a:pPr>
                      <a:r>
                        <a:rPr lang="es-ES" sz="1100">
                          <a:effectLst/>
                        </a:rPr>
                        <a:t>se refiere a la capacidad del sistema para gestionar y presentar información específica sobre guantes de látex dentro de un catálogo o sistema relacionado</a:t>
                      </a:r>
                      <a:endParaRPr lang="en-US" sz="1100">
                        <a:effectLst/>
                        <a:latin typeface="Arial" panose="020B0604020202020204" pitchFamily="34" charset="0"/>
                        <a:ea typeface="Arial" panose="020B0604020202020204" pitchFamily="34" charset="0"/>
                      </a:endParaRPr>
                    </a:p>
                  </a:txBody>
                  <a:tcPr marL="8062" marR="8062" marT="0" marB="3426"/>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62284183"/>
                  </a:ext>
                </a:extLst>
              </a:tr>
              <a:tr h="133313">
                <a:tc>
                  <a:txBody>
                    <a:bodyPr/>
                    <a:lstStyle/>
                    <a:p>
                      <a:pPr>
                        <a:spcAft>
                          <a:spcPts val="0"/>
                        </a:spcAft>
                      </a:pPr>
                      <a:r>
                        <a:rPr lang="es-ES" sz="1100">
                          <a:effectLst/>
                        </a:rPr>
                        <a:t>Número de requisito</a:t>
                      </a:r>
                      <a:endParaRPr lang="en-US" sz="1100">
                        <a:effectLst/>
                        <a:latin typeface="Arial" panose="020B0604020202020204" pitchFamily="34" charset="0"/>
                        <a:ea typeface="Arial" panose="020B0604020202020204" pitchFamily="34" charset="0"/>
                      </a:endParaRPr>
                    </a:p>
                  </a:txBody>
                  <a:tcPr marL="8062" marR="8062" marT="0" marB="3426"/>
                </a:tc>
                <a:tc gridSpan="3">
                  <a:txBody>
                    <a:bodyPr/>
                    <a:lstStyle/>
                    <a:p>
                      <a:pPr>
                        <a:spcAft>
                          <a:spcPts val="0"/>
                        </a:spcAft>
                      </a:pPr>
                      <a:r>
                        <a:rPr lang="es-ES" sz="1100">
                          <a:effectLst/>
                        </a:rPr>
                        <a:t>RF 10</a:t>
                      </a:r>
                      <a:endParaRPr lang="en-US" sz="1100">
                        <a:effectLst/>
                        <a:latin typeface="Arial" panose="020B0604020202020204" pitchFamily="34" charset="0"/>
                        <a:ea typeface="Arial" panose="020B0604020202020204" pitchFamily="34" charset="0"/>
                      </a:endParaRPr>
                    </a:p>
                  </a:txBody>
                  <a:tcPr marL="8062" marR="8062" marT="0" marB="3426"/>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61371385"/>
                  </a:ext>
                </a:extLst>
              </a:tr>
              <a:tr h="133313">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8062" marR="8062" marT="0" marB="3426"/>
                </a:tc>
                <a:tc gridSpan="3">
                  <a:txBody>
                    <a:bodyPr/>
                    <a:lstStyle/>
                    <a:p>
                      <a:pPr>
                        <a:spcAft>
                          <a:spcPts val="0"/>
                        </a:spcAft>
                      </a:pPr>
                      <a:r>
                        <a:rPr lang="es-ES" sz="1100">
                          <a:effectLst/>
                        </a:rPr>
                        <a:t>Botas de látex </a:t>
                      </a:r>
                      <a:endParaRPr lang="en-US" sz="1100">
                        <a:effectLst/>
                        <a:latin typeface="Arial" panose="020B0604020202020204" pitchFamily="34" charset="0"/>
                        <a:ea typeface="Arial" panose="020B0604020202020204" pitchFamily="34" charset="0"/>
                      </a:endParaRPr>
                    </a:p>
                  </a:txBody>
                  <a:tcPr marL="8062" marR="8062" marT="0" marB="3426"/>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02316144"/>
                  </a:ext>
                </a:extLst>
              </a:tr>
              <a:tr h="133313">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8062" marR="8062" marT="0" marB="3426"/>
                </a:tc>
                <a:tc>
                  <a:txBody>
                    <a:bodyPr/>
                    <a:lstStyle/>
                    <a:p>
                      <a:pPr>
                        <a:spcAft>
                          <a:spcPts val="0"/>
                        </a:spcAft>
                      </a:pPr>
                      <a:r>
                        <a:rPr lang="es-ES" sz="1100">
                          <a:effectLst/>
                        </a:rPr>
                        <a:t>X Requisito</a:t>
                      </a:r>
                      <a:endParaRPr lang="en-US" sz="1100">
                        <a:effectLst/>
                        <a:latin typeface="Arial" panose="020B0604020202020204" pitchFamily="34" charset="0"/>
                        <a:ea typeface="Arial" panose="020B0604020202020204" pitchFamily="34" charset="0"/>
                      </a:endParaRPr>
                    </a:p>
                  </a:txBody>
                  <a:tcPr marL="8062" marR="8062" marT="0" marB="3426"/>
                </a:tc>
                <a:tc gridSpan="2">
                  <a:txBody>
                    <a:bodyPr/>
                    <a:lstStyle/>
                    <a:p>
                      <a:pPr>
                        <a:spcAft>
                          <a:spcPts val="0"/>
                        </a:spcAft>
                      </a:pPr>
                      <a:r>
                        <a:rPr lang="es-ES" sz="1100">
                          <a:effectLst/>
                        </a:rPr>
                        <a:t>☐ Restricción</a:t>
                      </a:r>
                      <a:endParaRPr lang="en-US" sz="1100">
                        <a:effectLst/>
                        <a:latin typeface="Arial" panose="020B0604020202020204" pitchFamily="34" charset="0"/>
                        <a:ea typeface="Arial" panose="020B0604020202020204" pitchFamily="34" charset="0"/>
                      </a:endParaRPr>
                    </a:p>
                  </a:txBody>
                  <a:tcPr marL="14108" marR="14108" marT="0" marB="0"/>
                </a:tc>
                <a:tc hMerge="1">
                  <a:txBody>
                    <a:bodyPr/>
                    <a:lstStyle/>
                    <a:p>
                      <a:endParaRPr lang="en-US"/>
                    </a:p>
                  </a:txBody>
                  <a:tcPr/>
                </a:tc>
                <a:extLst>
                  <a:ext uri="{0D108BD9-81ED-4DB2-BD59-A6C34878D82A}">
                    <a16:rowId xmlns:a16="http://schemas.microsoft.com/office/drawing/2014/main" val="4134124466"/>
                  </a:ext>
                </a:extLst>
              </a:tr>
              <a:tr h="133313">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8062" marR="8062" marT="0" marB="3426"/>
                </a:tc>
                <a:tc gridSpan="3">
                  <a:txBody>
                    <a:bodyPr/>
                    <a:lstStyle/>
                    <a:p>
                      <a:pPr>
                        <a:spcAft>
                          <a:spcPts val="0"/>
                        </a:spcAft>
                      </a:pPr>
                      <a:r>
                        <a:rPr lang="es-ES" sz="1100">
                          <a:effectLst/>
                        </a:rPr>
                        <a:t>Documento del proyecto</a:t>
                      </a:r>
                      <a:endParaRPr lang="en-US" sz="1100">
                        <a:effectLst/>
                        <a:latin typeface="Arial" panose="020B0604020202020204" pitchFamily="34" charset="0"/>
                        <a:ea typeface="Arial" panose="020B0604020202020204" pitchFamily="34" charset="0"/>
                      </a:endParaRPr>
                    </a:p>
                  </a:txBody>
                  <a:tcPr marL="8062" marR="8062" marT="0" marB="3426"/>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25669419"/>
                  </a:ext>
                </a:extLst>
              </a:tr>
              <a:tr h="133313">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8062" marR="8062" marT="0" marB="3426"/>
                </a:tc>
                <a:tc>
                  <a:txBody>
                    <a:bodyPr/>
                    <a:lstStyle/>
                    <a:p>
                      <a:pPr>
                        <a:spcAft>
                          <a:spcPts val="0"/>
                        </a:spcAft>
                      </a:pPr>
                      <a:r>
                        <a:rPr lang="es-ES" sz="1100">
                          <a:effectLst/>
                        </a:rPr>
                        <a:t>☐ Alta/Esencial</a:t>
                      </a:r>
                      <a:endParaRPr lang="en-US" sz="1100">
                        <a:effectLst/>
                        <a:latin typeface="Arial" panose="020B0604020202020204" pitchFamily="34" charset="0"/>
                        <a:ea typeface="Arial" panose="020B0604020202020204" pitchFamily="34" charset="0"/>
                      </a:endParaRPr>
                    </a:p>
                  </a:txBody>
                  <a:tcPr marL="8062" marR="8062" marT="0" marB="3426"/>
                </a:tc>
                <a:tc>
                  <a:txBody>
                    <a:bodyPr/>
                    <a:lstStyle/>
                    <a:p>
                      <a:pPr>
                        <a:spcAft>
                          <a:spcPts val="0"/>
                        </a:spcAft>
                      </a:pPr>
                      <a:r>
                        <a:rPr lang="es-ES" sz="1100">
                          <a:effectLst/>
                        </a:rPr>
                        <a:t>X Media/Deseado</a:t>
                      </a:r>
                      <a:endParaRPr lang="en-US" sz="1100">
                        <a:effectLst/>
                        <a:latin typeface="Arial" panose="020B0604020202020204" pitchFamily="34" charset="0"/>
                        <a:ea typeface="Arial" panose="020B0604020202020204" pitchFamily="34" charset="0"/>
                      </a:endParaRPr>
                    </a:p>
                  </a:txBody>
                  <a:tcPr marL="14108" marR="14108" marT="0" marB="0"/>
                </a:tc>
                <a:tc>
                  <a:txBody>
                    <a:bodyPr/>
                    <a:lstStyle/>
                    <a:p>
                      <a:pPr>
                        <a:spcAft>
                          <a:spcPts val="0"/>
                        </a:spcAft>
                      </a:pPr>
                      <a:r>
                        <a:rPr lang="es-ES" sz="1100">
                          <a:effectLst/>
                        </a:rPr>
                        <a:t>☐ Baja/ Opcional</a:t>
                      </a:r>
                      <a:endParaRPr lang="en-US" sz="1100">
                        <a:effectLst/>
                        <a:latin typeface="Arial" panose="020B0604020202020204" pitchFamily="34" charset="0"/>
                        <a:ea typeface="Arial" panose="020B0604020202020204" pitchFamily="34" charset="0"/>
                      </a:endParaRPr>
                    </a:p>
                  </a:txBody>
                  <a:tcPr marL="14108" marR="14108" marT="0" marB="0"/>
                </a:tc>
                <a:extLst>
                  <a:ext uri="{0D108BD9-81ED-4DB2-BD59-A6C34878D82A}">
                    <a16:rowId xmlns:a16="http://schemas.microsoft.com/office/drawing/2014/main" val="253280857"/>
                  </a:ext>
                </a:extLst>
              </a:tr>
              <a:tr h="382307">
                <a:tc>
                  <a:txBody>
                    <a:bodyPr/>
                    <a:lstStyle/>
                    <a:p>
                      <a:pPr>
                        <a:spcAft>
                          <a:spcPts val="0"/>
                        </a:spcAft>
                      </a:pPr>
                      <a:r>
                        <a:rPr lang="es-ES" sz="1100">
                          <a:effectLst/>
                        </a:rPr>
                        <a:t>Descripción del requisito</a:t>
                      </a:r>
                      <a:endParaRPr lang="en-US" sz="1100">
                        <a:effectLst/>
                        <a:latin typeface="Arial" panose="020B0604020202020204" pitchFamily="34" charset="0"/>
                        <a:ea typeface="Arial" panose="020B0604020202020204" pitchFamily="34" charset="0"/>
                      </a:endParaRPr>
                    </a:p>
                  </a:txBody>
                  <a:tcPr marL="8062" marR="8062" marT="0" marB="3426"/>
                </a:tc>
                <a:tc gridSpan="3">
                  <a:txBody>
                    <a:bodyPr/>
                    <a:lstStyle/>
                    <a:p>
                      <a:pPr>
                        <a:spcAft>
                          <a:spcPts val="0"/>
                        </a:spcAft>
                      </a:pPr>
                      <a:r>
                        <a:rPr lang="es-ES" sz="1100">
                          <a:effectLst/>
                        </a:rPr>
                        <a:t>se centra en la capacidad del sistema para gestionar y presentar información específica sobre botas fabricadas con látex en un catálogo o sistema relacionado.</a:t>
                      </a:r>
                      <a:endParaRPr lang="en-US" sz="1100">
                        <a:effectLst/>
                        <a:latin typeface="Arial" panose="020B0604020202020204" pitchFamily="34" charset="0"/>
                        <a:ea typeface="Arial" panose="020B0604020202020204" pitchFamily="34" charset="0"/>
                      </a:endParaRPr>
                    </a:p>
                  </a:txBody>
                  <a:tcPr marL="8062" marR="8062" marT="0" marB="3426"/>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1499977"/>
                  </a:ext>
                </a:extLst>
              </a:tr>
              <a:tr h="133313">
                <a:tc>
                  <a:txBody>
                    <a:bodyPr/>
                    <a:lstStyle/>
                    <a:p>
                      <a:pPr>
                        <a:spcAft>
                          <a:spcPts val="0"/>
                        </a:spcAft>
                      </a:pPr>
                      <a:r>
                        <a:rPr lang="es-ES" sz="1100">
                          <a:effectLst/>
                        </a:rPr>
                        <a:t>Número de requisito</a:t>
                      </a:r>
                      <a:endParaRPr lang="en-US" sz="1100">
                        <a:effectLst/>
                        <a:latin typeface="Arial" panose="020B0604020202020204" pitchFamily="34" charset="0"/>
                        <a:ea typeface="Arial" panose="020B0604020202020204" pitchFamily="34" charset="0"/>
                      </a:endParaRPr>
                    </a:p>
                  </a:txBody>
                  <a:tcPr marL="8062" marR="8062" marT="0" marB="3426"/>
                </a:tc>
                <a:tc gridSpan="3">
                  <a:txBody>
                    <a:bodyPr/>
                    <a:lstStyle/>
                    <a:p>
                      <a:pPr>
                        <a:spcAft>
                          <a:spcPts val="0"/>
                        </a:spcAft>
                      </a:pPr>
                      <a:r>
                        <a:rPr lang="es-ES" sz="1100">
                          <a:effectLst/>
                        </a:rPr>
                        <a:t>RF 11</a:t>
                      </a:r>
                      <a:endParaRPr lang="en-US" sz="1100">
                        <a:effectLst/>
                        <a:latin typeface="Arial" panose="020B0604020202020204" pitchFamily="34" charset="0"/>
                        <a:ea typeface="Arial" panose="020B0604020202020204" pitchFamily="34" charset="0"/>
                      </a:endParaRPr>
                    </a:p>
                  </a:txBody>
                  <a:tcPr marL="8062" marR="8062" marT="0" marB="3426"/>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75054348"/>
                  </a:ext>
                </a:extLst>
              </a:tr>
              <a:tr h="142029">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8062" marR="8062" marT="0" marB="3426"/>
                </a:tc>
                <a:tc gridSpan="3">
                  <a:txBody>
                    <a:bodyPr/>
                    <a:lstStyle/>
                    <a:p>
                      <a:pPr>
                        <a:lnSpc>
                          <a:spcPct val="107000"/>
                        </a:lnSpc>
                        <a:spcAft>
                          <a:spcPts val="0"/>
                        </a:spcAft>
                      </a:pPr>
                      <a:r>
                        <a:rPr lang="es-ES" sz="1100">
                          <a:effectLst/>
                        </a:rPr>
                        <a:t>Descripción del Requisito Funcional productos</a:t>
                      </a:r>
                      <a:endParaRPr lang="en-US" sz="1100">
                        <a:effectLst/>
                        <a:latin typeface="Arial" panose="020B0604020202020204" pitchFamily="34" charset="0"/>
                        <a:ea typeface="Arial" panose="020B0604020202020204" pitchFamily="34" charset="0"/>
                      </a:endParaRPr>
                    </a:p>
                  </a:txBody>
                  <a:tcPr marL="8062" marR="8062" marT="0" marB="3426"/>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51732611"/>
                  </a:ext>
                </a:extLst>
              </a:tr>
              <a:tr h="133313">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8062" marR="8062" marT="0" marB="3426"/>
                </a:tc>
                <a:tc>
                  <a:txBody>
                    <a:bodyPr/>
                    <a:lstStyle/>
                    <a:p>
                      <a:pPr>
                        <a:spcAft>
                          <a:spcPts val="0"/>
                        </a:spcAft>
                      </a:pPr>
                      <a:r>
                        <a:rPr lang="es-ES" sz="1100">
                          <a:effectLst/>
                        </a:rPr>
                        <a:t>X Requisito</a:t>
                      </a:r>
                      <a:endParaRPr lang="en-US" sz="1100">
                        <a:effectLst/>
                        <a:latin typeface="Arial" panose="020B0604020202020204" pitchFamily="34" charset="0"/>
                        <a:ea typeface="Arial" panose="020B0604020202020204" pitchFamily="34" charset="0"/>
                      </a:endParaRPr>
                    </a:p>
                  </a:txBody>
                  <a:tcPr marL="8062" marR="8062" marT="0" marB="3426"/>
                </a:tc>
                <a:tc gridSpan="2">
                  <a:txBody>
                    <a:bodyPr/>
                    <a:lstStyle/>
                    <a:p>
                      <a:pPr>
                        <a:spcAft>
                          <a:spcPts val="0"/>
                        </a:spcAft>
                      </a:pPr>
                      <a:r>
                        <a:rPr lang="es-ES" sz="1100">
                          <a:effectLst/>
                        </a:rPr>
                        <a:t>☐ Restricción</a:t>
                      </a:r>
                      <a:endParaRPr lang="en-US" sz="1100">
                        <a:effectLst/>
                        <a:latin typeface="Arial" panose="020B0604020202020204" pitchFamily="34" charset="0"/>
                        <a:ea typeface="Arial" panose="020B0604020202020204" pitchFamily="34" charset="0"/>
                      </a:endParaRPr>
                    </a:p>
                  </a:txBody>
                  <a:tcPr marL="14108" marR="14108" marT="0" marB="0"/>
                </a:tc>
                <a:tc hMerge="1">
                  <a:txBody>
                    <a:bodyPr/>
                    <a:lstStyle/>
                    <a:p>
                      <a:endParaRPr lang="en-US"/>
                    </a:p>
                  </a:txBody>
                  <a:tcPr/>
                </a:tc>
                <a:extLst>
                  <a:ext uri="{0D108BD9-81ED-4DB2-BD59-A6C34878D82A}">
                    <a16:rowId xmlns:a16="http://schemas.microsoft.com/office/drawing/2014/main" val="2013550628"/>
                  </a:ext>
                </a:extLst>
              </a:tr>
              <a:tr h="133313">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8062" marR="8062" marT="0" marB="3426"/>
                </a:tc>
                <a:tc gridSpan="3">
                  <a:txBody>
                    <a:bodyPr/>
                    <a:lstStyle/>
                    <a:p>
                      <a:pPr>
                        <a:spcAft>
                          <a:spcPts val="0"/>
                        </a:spcAft>
                      </a:pPr>
                      <a:r>
                        <a:rPr lang="es-ES" sz="1100">
                          <a:effectLst/>
                        </a:rPr>
                        <a:t>Documento del proyecto</a:t>
                      </a:r>
                      <a:endParaRPr lang="en-US" sz="1100">
                        <a:effectLst/>
                        <a:latin typeface="Arial" panose="020B0604020202020204" pitchFamily="34" charset="0"/>
                        <a:ea typeface="Arial" panose="020B0604020202020204" pitchFamily="34" charset="0"/>
                      </a:endParaRPr>
                    </a:p>
                  </a:txBody>
                  <a:tcPr marL="8062" marR="8062" marT="0" marB="3426"/>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60482566"/>
                  </a:ext>
                </a:extLst>
              </a:tr>
              <a:tr h="133313">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8062" marR="8062" marT="0" marB="3426"/>
                </a:tc>
                <a:tc>
                  <a:txBody>
                    <a:bodyPr/>
                    <a:lstStyle/>
                    <a:p>
                      <a:pPr>
                        <a:spcAft>
                          <a:spcPts val="0"/>
                        </a:spcAft>
                      </a:pPr>
                      <a:r>
                        <a:rPr lang="es-ES" sz="1100">
                          <a:effectLst/>
                        </a:rPr>
                        <a:t>X Alta/Esencial</a:t>
                      </a:r>
                      <a:endParaRPr lang="en-US" sz="1100">
                        <a:effectLst/>
                        <a:latin typeface="Arial" panose="020B0604020202020204" pitchFamily="34" charset="0"/>
                        <a:ea typeface="Arial" panose="020B0604020202020204" pitchFamily="34" charset="0"/>
                      </a:endParaRPr>
                    </a:p>
                  </a:txBody>
                  <a:tcPr marL="8062" marR="8062" marT="0" marB="3426"/>
                </a:tc>
                <a:tc>
                  <a:txBody>
                    <a:bodyPr/>
                    <a:lstStyle/>
                    <a:p>
                      <a:pPr>
                        <a:spcAft>
                          <a:spcPts val="0"/>
                        </a:spcAft>
                      </a:pPr>
                      <a:r>
                        <a:rPr lang="es-ES" sz="1100">
                          <a:effectLst/>
                        </a:rPr>
                        <a:t> ☐ Media/Deseado</a:t>
                      </a:r>
                      <a:endParaRPr lang="en-US" sz="1100">
                        <a:effectLst/>
                        <a:latin typeface="Arial" panose="020B0604020202020204" pitchFamily="34" charset="0"/>
                        <a:ea typeface="Arial" panose="020B0604020202020204" pitchFamily="34" charset="0"/>
                      </a:endParaRPr>
                    </a:p>
                  </a:txBody>
                  <a:tcPr marL="14108" marR="14108" marT="0" marB="0"/>
                </a:tc>
                <a:tc>
                  <a:txBody>
                    <a:bodyPr/>
                    <a:lstStyle/>
                    <a:p>
                      <a:pPr>
                        <a:spcAft>
                          <a:spcPts val="0"/>
                        </a:spcAft>
                      </a:pPr>
                      <a:r>
                        <a:rPr lang="es-ES" sz="1100">
                          <a:effectLst/>
                        </a:rPr>
                        <a:t>☐ Baja/ Opcional</a:t>
                      </a:r>
                      <a:endParaRPr lang="en-US" sz="1100">
                        <a:effectLst/>
                        <a:latin typeface="Arial" panose="020B0604020202020204" pitchFamily="34" charset="0"/>
                        <a:ea typeface="Arial" panose="020B0604020202020204" pitchFamily="34" charset="0"/>
                      </a:endParaRPr>
                    </a:p>
                  </a:txBody>
                  <a:tcPr marL="14108" marR="14108" marT="0" marB="0"/>
                </a:tc>
                <a:extLst>
                  <a:ext uri="{0D108BD9-81ED-4DB2-BD59-A6C34878D82A}">
                    <a16:rowId xmlns:a16="http://schemas.microsoft.com/office/drawing/2014/main" val="1120146531"/>
                  </a:ext>
                </a:extLst>
              </a:tr>
              <a:tr h="382307">
                <a:tc>
                  <a:txBody>
                    <a:bodyPr/>
                    <a:lstStyle/>
                    <a:p>
                      <a:pPr>
                        <a:spcAft>
                          <a:spcPts val="0"/>
                        </a:spcAft>
                      </a:pPr>
                      <a:r>
                        <a:rPr lang="es-ES" sz="1100">
                          <a:effectLst/>
                        </a:rPr>
                        <a:t>Descripción del requisito</a:t>
                      </a:r>
                      <a:endParaRPr lang="en-US" sz="1100">
                        <a:effectLst/>
                        <a:latin typeface="Arial" panose="020B0604020202020204" pitchFamily="34" charset="0"/>
                        <a:ea typeface="Arial" panose="020B0604020202020204" pitchFamily="34" charset="0"/>
                      </a:endParaRPr>
                    </a:p>
                  </a:txBody>
                  <a:tcPr marL="8062" marR="8062" marT="0" marB="3426"/>
                </a:tc>
                <a:tc gridSpan="3">
                  <a:txBody>
                    <a:bodyPr/>
                    <a:lstStyle/>
                    <a:p>
                      <a:pPr>
                        <a:spcAft>
                          <a:spcPts val="0"/>
                        </a:spcAft>
                      </a:pPr>
                      <a:r>
                        <a:rPr lang="es-ES" sz="1100">
                          <a:effectLst/>
                        </a:rPr>
                        <a:t>aborda la necesidad del sistema de gestionar, mostrar y proporcionar información relevante sobre una variedad de productos dentro de un catálogo o sistema similar.</a:t>
                      </a:r>
                      <a:endParaRPr lang="en-US" sz="1100">
                        <a:effectLst/>
                        <a:latin typeface="Arial" panose="020B0604020202020204" pitchFamily="34" charset="0"/>
                        <a:ea typeface="Arial" panose="020B0604020202020204" pitchFamily="34" charset="0"/>
                      </a:endParaRPr>
                    </a:p>
                  </a:txBody>
                  <a:tcPr marL="8062" marR="8062" marT="0" marB="3426"/>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181119"/>
                  </a:ext>
                </a:extLst>
              </a:tr>
              <a:tr h="133313">
                <a:tc>
                  <a:txBody>
                    <a:bodyPr/>
                    <a:lstStyle/>
                    <a:p>
                      <a:pPr>
                        <a:spcAft>
                          <a:spcPts val="0"/>
                        </a:spcAft>
                      </a:pPr>
                      <a:r>
                        <a:rPr lang="es-ES" sz="1100">
                          <a:effectLst/>
                        </a:rPr>
                        <a:t>Número de requisito</a:t>
                      </a:r>
                      <a:endParaRPr lang="en-US" sz="1100">
                        <a:effectLst/>
                        <a:latin typeface="Arial" panose="020B0604020202020204" pitchFamily="34" charset="0"/>
                        <a:ea typeface="Arial" panose="020B0604020202020204" pitchFamily="34" charset="0"/>
                      </a:endParaRPr>
                    </a:p>
                  </a:txBody>
                  <a:tcPr marL="8062" marR="8062" marT="0" marB="3426"/>
                </a:tc>
                <a:tc gridSpan="3">
                  <a:txBody>
                    <a:bodyPr/>
                    <a:lstStyle/>
                    <a:p>
                      <a:pPr>
                        <a:spcAft>
                          <a:spcPts val="0"/>
                        </a:spcAft>
                      </a:pPr>
                      <a:r>
                        <a:rPr lang="es-ES" sz="1100">
                          <a:effectLst/>
                        </a:rPr>
                        <a:t>RF 12</a:t>
                      </a:r>
                      <a:endParaRPr lang="en-US" sz="1100">
                        <a:effectLst/>
                        <a:latin typeface="Arial" panose="020B0604020202020204" pitchFamily="34" charset="0"/>
                        <a:ea typeface="Arial" panose="020B0604020202020204" pitchFamily="34" charset="0"/>
                      </a:endParaRPr>
                    </a:p>
                  </a:txBody>
                  <a:tcPr marL="8062" marR="8062" marT="0" marB="3426"/>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27177642"/>
                  </a:ext>
                </a:extLst>
              </a:tr>
              <a:tr h="142029">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8062" marR="8062" marT="0" marB="3426"/>
                </a:tc>
                <a:tc gridSpan="3">
                  <a:txBody>
                    <a:bodyPr/>
                    <a:lstStyle/>
                    <a:p>
                      <a:pPr>
                        <a:lnSpc>
                          <a:spcPct val="107000"/>
                        </a:lnSpc>
                        <a:spcAft>
                          <a:spcPts val="0"/>
                        </a:spcAft>
                      </a:pPr>
                      <a:r>
                        <a:rPr lang="es-ES" sz="1100">
                          <a:effectLst/>
                        </a:rPr>
                        <a:t>Comprar producto</a:t>
                      </a:r>
                      <a:endParaRPr lang="en-US" sz="1100">
                        <a:effectLst/>
                        <a:latin typeface="Arial" panose="020B0604020202020204" pitchFamily="34" charset="0"/>
                        <a:ea typeface="Arial" panose="020B0604020202020204" pitchFamily="34" charset="0"/>
                      </a:endParaRPr>
                    </a:p>
                  </a:txBody>
                  <a:tcPr marL="8062" marR="8062" marT="0" marB="3426"/>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63975758"/>
                  </a:ext>
                </a:extLst>
              </a:tr>
              <a:tr h="133313">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8062" marR="8062" marT="0" marB="3426"/>
                </a:tc>
                <a:tc>
                  <a:txBody>
                    <a:bodyPr/>
                    <a:lstStyle/>
                    <a:p>
                      <a:pPr>
                        <a:spcAft>
                          <a:spcPts val="0"/>
                        </a:spcAft>
                      </a:pPr>
                      <a:r>
                        <a:rPr lang="es-ES" sz="1100">
                          <a:effectLst/>
                        </a:rPr>
                        <a:t>X Requisito</a:t>
                      </a:r>
                      <a:endParaRPr lang="en-US" sz="1100">
                        <a:effectLst/>
                        <a:latin typeface="Arial" panose="020B0604020202020204" pitchFamily="34" charset="0"/>
                        <a:ea typeface="Arial" panose="020B0604020202020204" pitchFamily="34" charset="0"/>
                      </a:endParaRPr>
                    </a:p>
                  </a:txBody>
                  <a:tcPr marL="8062" marR="8062" marT="0" marB="3426"/>
                </a:tc>
                <a:tc gridSpan="2">
                  <a:txBody>
                    <a:bodyPr/>
                    <a:lstStyle/>
                    <a:p>
                      <a:pPr>
                        <a:spcAft>
                          <a:spcPts val="0"/>
                        </a:spcAft>
                      </a:pPr>
                      <a:r>
                        <a:rPr lang="es-ES" sz="1100">
                          <a:effectLst/>
                        </a:rPr>
                        <a:t>☐ Restricción</a:t>
                      </a:r>
                      <a:endParaRPr lang="en-US" sz="1100">
                        <a:effectLst/>
                        <a:latin typeface="Arial" panose="020B0604020202020204" pitchFamily="34" charset="0"/>
                        <a:ea typeface="Arial" panose="020B0604020202020204" pitchFamily="34" charset="0"/>
                      </a:endParaRPr>
                    </a:p>
                  </a:txBody>
                  <a:tcPr marL="14108" marR="14108" marT="0" marB="0"/>
                </a:tc>
                <a:tc hMerge="1">
                  <a:txBody>
                    <a:bodyPr/>
                    <a:lstStyle/>
                    <a:p>
                      <a:endParaRPr lang="en-US"/>
                    </a:p>
                  </a:txBody>
                  <a:tcPr/>
                </a:tc>
                <a:extLst>
                  <a:ext uri="{0D108BD9-81ED-4DB2-BD59-A6C34878D82A}">
                    <a16:rowId xmlns:a16="http://schemas.microsoft.com/office/drawing/2014/main" val="195703632"/>
                  </a:ext>
                </a:extLst>
              </a:tr>
              <a:tr h="133313">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8062" marR="8062" marT="0" marB="3426"/>
                </a:tc>
                <a:tc gridSpan="3">
                  <a:txBody>
                    <a:bodyPr/>
                    <a:lstStyle/>
                    <a:p>
                      <a:pPr>
                        <a:spcAft>
                          <a:spcPts val="0"/>
                        </a:spcAft>
                      </a:pPr>
                      <a:r>
                        <a:rPr lang="es-ES" sz="1100">
                          <a:effectLst/>
                        </a:rPr>
                        <a:t>Documento del proyecto</a:t>
                      </a:r>
                      <a:endParaRPr lang="en-US" sz="1100">
                        <a:effectLst/>
                        <a:latin typeface="Arial" panose="020B0604020202020204" pitchFamily="34" charset="0"/>
                        <a:ea typeface="Arial" panose="020B0604020202020204" pitchFamily="34" charset="0"/>
                      </a:endParaRPr>
                    </a:p>
                  </a:txBody>
                  <a:tcPr marL="8062" marR="8062" marT="0" marB="3426"/>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7513280"/>
                  </a:ext>
                </a:extLst>
              </a:tr>
              <a:tr h="133313">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8062" marR="8062" marT="0" marB="3426"/>
                </a:tc>
                <a:tc>
                  <a:txBody>
                    <a:bodyPr/>
                    <a:lstStyle/>
                    <a:p>
                      <a:pPr>
                        <a:spcAft>
                          <a:spcPts val="0"/>
                        </a:spcAft>
                      </a:pPr>
                      <a:r>
                        <a:rPr lang="es-ES" sz="1100">
                          <a:effectLst/>
                        </a:rPr>
                        <a:t>X Alta/Esencial</a:t>
                      </a:r>
                      <a:endParaRPr lang="en-US" sz="1100">
                        <a:effectLst/>
                        <a:latin typeface="Arial" panose="020B0604020202020204" pitchFamily="34" charset="0"/>
                        <a:ea typeface="Arial" panose="020B0604020202020204" pitchFamily="34" charset="0"/>
                      </a:endParaRPr>
                    </a:p>
                  </a:txBody>
                  <a:tcPr marL="8062" marR="8062" marT="0" marB="3426"/>
                </a:tc>
                <a:tc>
                  <a:txBody>
                    <a:bodyPr/>
                    <a:lstStyle/>
                    <a:p>
                      <a:pPr>
                        <a:spcAft>
                          <a:spcPts val="0"/>
                        </a:spcAft>
                      </a:pPr>
                      <a:r>
                        <a:rPr lang="es-ES" sz="1100">
                          <a:effectLst/>
                        </a:rPr>
                        <a:t> ☐ Media/Deseado</a:t>
                      </a:r>
                      <a:endParaRPr lang="en-US" sz="1100">
                        <a:effectLst/>
                        <a:latin typeface="Arial" panose="020B0604020202020204" pitchFamily="34" charset="0"/>
                        <a:ea typeface="Arial" panose="020B0604020202020204" pitchFamily="34" charset="0"/>
                      </a:endParaRPr>
                    </a:p>
                  </a:txBody>
                  <a:tcPr marL="14108" marR="14108" marT="0" marB="0"/>
                </a:tc>
                <a:tc>
                  <a:txBody>
                    <a:bodyPr/>
                    <a:lstStyle/>
                    <a:p>
                      <a:pPr>
                        <a:spcAft>
                          <a:spcPts val="0"/>
                        </a:spcAft>
                      </a:pPr>
                      <a:r>
                        <a:rPr lang="es-ES" sz="1100">
                          <a:effectLst/>
                        </a:rPr>
                        <a:t>☐ Baja/ Opcional</a:t>
                      </a:r>
                      <a:endParaRPr lang="en-US" sz="1100">
                        <a:effectLst/>
                        <a:latin typeface="Arial" panose="020B0604020202020204" pitchFamily="34" charset="0"/>
                        <a:ea typeface="Arial" panose="020B0604020202020204" pitchFamily="34" charset="0"/>
                      </a:endParaRPr>
                    </a:p>
                  </a:txBody>
                  <a:tcPr marL="14108" marR="14108" marT="0" marB="0"/>
                </a:tc>
                <a:extLst>
                  <a:ext uri="{0D108BD9-81ED-4DB2-BD59-A6C34878D82A}">
                    <a16:rowId xmlns:a16="http://schemas.microsoft.com/office/drawing/2014/main" val="2974149346"/>
                  </a:ext>
                </a:extLst>
              </a:tr>
              <a:tr h="631297">
                <a:tc>
                  <a:txBody>
                    <a:bodyPr/>
                    <a:lstStyle/>
                    <a:p>
                      <a:pPr>
                        <a:spcAft>
                          <a:spcPts val="0"/>
                        </a:spcAft>
                      </a:pPr>
                      <a:r>
                        <a:rPr lang="es-ES" sz="1100">
                          <a:effectLst/>
                        </a:rPr>
                        <a:t>Descripción del requisito</a:t>
                      </a:r>
                      <a:endParaRPr lang="en-US" sz="1100">
                        <a:effectLst/>
                        <a:latin typeface="Arial" panose="020B0604020202020204" pitchFamily="34" charset="0"/>
                        <a:ea typeface="Arial" panose="020B0604020202020204" pitchFamily="34" charset="0"/>
                      </a:endParaRPr>
                    </a:p>
                  </a:txBody>
                  <a:tcPr marL="8062" marR="8062" marT="0" marB="3426"/>
                </a:tc>
                <a:tc gridSpan="3">
                  <a:txBody>
                    <a:bodyPr/>
                    <a:lstStyle/>
                    <a:p>
                      <a:pPr>
                        <a:spcAft>
                          <a:spcPts val="0"/>
                        </a:spcAft>
                      </a:pPr>
                      <a:r>
                        <a:rPr lang="es-ES" sz="1100" dirty="0">
                          <a:effectLst/>
                        </a:rPr>
                        <a:t>El requisito funcional "Comprar Producto" se refiere a la capacidad del sistema para permitir a los usuarios realizar transacciones de compra de productos de manera segura y eficiente. Este proceso involucra la implementación de funcionalidades</a:t>
                      </a:r>
                      <a:endParaRPr lang="en-US" sz="1100" dirty="0">
                        <a:effectLst/>
                        <a:latin typeface="Arial" panose="020B0604020202020204" pitchFamily="34" charset="0"/>
                        <a:ea typeface="Arial" panose="020B0604020202020204" pitchFamily="34" charset="0"/>
                      </a:endParaRPr>
                    </a:p>
                  </a:txBody>
                  <a:tcPr marL="8062" marR="8062" marT="0" marB="3426"/>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22624250"/>
                  </a:ext>
                </a:extLst>
              </a:tr>
            </a:tbl>
          </a:graphicData>
        </a:graphic>
      </p:graphicFrame>
    </p:spTree>
    <p:extLst>
      <p:ext uri="{BB962C8B-B14F-4D97-AF65-F5344CB8AC3E}">
        <p14:creationId xmlns:p14="http://schemas.microsoft.com/office/powerpoint/2010/main" val="28298750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pic>
        <p:nvPicPr>
          <p:cNvPr id="100" name="Google Shape;100;p5"/>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01" name="Google Shape;101;p5"/>
          <p:cNvSpPr txBox="1">
            <a:spLocks noGrp="1"/>
          </p:cNvSpPr>
          <p:nvPr>
            <p:ph type="title"/>
          </p:nvPr>
        </p:nvSpPr>
        <p:spPr>
          <a:xfrm>
            <a:off x="143692" y="365251"/>
            <a:ext cx="7694022" cy="381500"/>
          </a:xfrm>
          <a:prstGeom prst="rect">
            <a:avLst/>
          </a:prstGeom>
          <a:noFill/>
          <a:ln>
            <a:noFill/>
          </a:ln>
        </p:spPr>
        <p:txBody>
          <a:bodyPr spcFirstLastPara="1" wrap="square" lIns="0" tIns="12050" rIns="0" bIns="0" anchor="t" anchorCtr="0">
            <a:spAutoFit/>
          </a:bodyPr>
          <a:lstStyle/>
          <a:p>
            <a:pPr marL="12700" lvl="0"/>
            <a:r>
              <a:rPr lang="es-ES" sz="2400" b="1" dirty="0"/>
              <a:t>Requerimientos Funcionales</a:t>
            </a:r>
          </a:p>
        </p:txBody>
      </p:sp>
      <p:sp>
        <p:nvSpPr>
          <p:cNvPr id="102" name="Google Shape;102;p5"/>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5"/>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04" name="Google Shape;104;p5"/>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5"/>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07" name="Google Shape;107;p5"/>
          <p:cNvPicPr preferRelativeResize="0"/>
          <p:nvPr/>
        </p:nvPicPr>
        <p:blipFill rotWithShape="1">
          <a:blip r:embed="rId4">
            <a:alphaModFix/>
          </a:blip>
          <a:srcRect/>
          <a:stretch/>
        </p:blipFill>
        <p:spPr>
          <a:xfrm>
            <a:off x="8694166" y="513842"/>
            <a:ext cx="1080770" cy="535177"/>
          </a:xfrm>
          <a:prstGeom prst="rect">
            <a:avLst/>
          </a:prstGeom>
          <a:noFill/>
          <a:ln>
            <a:noFill/>
          </a:ln>
        </p:spPr>
      </p:pic>
      <p:pic>
        <p:nvPicPr>
          <p:cNvPr id="108" name="Google Shape;108;p5"/>
          <p:cNvPicPr preferRelativeResize="0"/>
          <p:nvPr/>
        </p:nvPicPr>
        <p:blipFill rotWithShape="1">
          <a:blip r:embed="rId5">
            <a:alphaModFix/>
          </a:blip>
          <a:srcRect/>
          <a:stretch/>
        </p:blipFill>
        <p:spPr>
          <a:xfrm>
            <a:off x="9809243" y="508634"/>
            <a:ext cx="1080135" cy="541909"/>
          </a:xfrm>
          <a:prstGeom prst="rect">
            <a:avLst/>
          </a:prstGeom>
          <a:noFill/>
          <a:ln>
            <a:noFill/>
          </a:ln>
        </p:spPr>
      </p:pic>
      <p:graphicFrame>
        <p:nvGraphicFramePr>
          <p:cNvPr id="2" name="Tabla 1"/>
          <p:cNvGraphicFramePr>
            <a:graphicFrameLocks noGrp="1"/>
          </p:cNvGraphicFramePr>
          <p:nvPr>
            <p:extLst>
              <p:ext uri="{D42A27DB-BD31-4B8C-83A1-F6EECF244321}">
                <p14:modId xmlns:p14="http://schemas.microsoft.com/office/powerpoint/2010/main" val="516071370"/>
              </p:ext>
            </p:extLst>
          </p:nvPr>
        </p:nvGraphicFramePr>
        <p:xfrm>
          <a:off x="143693" y="1564387"/>
          <a:ext cx="11769633" cy="4914789"/>
        </p:xfrm>
        <a:graphic>
          <a:graphicData uri="http://schemas.openxmlformats.org/drawingml/2006/table">
            <a:tbl>
              <a:tblPr>
                <a:tableStyleId>{5C22544A-7EE6-4342-B048-85BDC9FD1C3A}</a:tableStyleId>
              </a:tblPr>
              <a:tblGrid>
                <a:gridCol w="1972490">
                  <a:extLst>
                    <a:ext uri="{9D8B030D-6E8A-4147-A177-3AD203B41FA5}">
                      <a16:colId xmlns:a16="http://schemas.microsoft.com/office/drawing/2014/main" val="1064330909"/>
                    </a:ext>
                  </a:extLst>
                </a:gridCol>
                <a:gridCol w="4204016">
                  <a:extLst>
                    <a:ext uri="{9D8B030D-6E8A-4147-A177-3AD203B41FA5}">
                      <a16:colId xmlns:a16="http://schemas.microsoft.com/office/drawing/2014/main" val="2615664568"/>
                    </a:ext>
                  </a:extLst>
                </a:gridCol>
                <a:gridCol w="2871674">
                  <a:extLst>
                    <a:ext uri="{9D8B030D-6E8A-4147-A177-3AD203B41FA5}">
                      <a16:colId xmlns:a16="http://schemas.microsoft.com/office/drawing/2014/main" val="523382327"/>
                    </a:ext>
                  </a:extLst>
                </a:gridCol>
                <a:gridCol w="2721453">
                  <a:extLst>
                    <a:ext uri="{9D8B030D-6E8A-4147-A177-3AD203B41FA5}">
                      <a16:colId xmlns:a16="http://schemas.microsoft.com/office/drawing/2014/main" val="3059839499"/>
                    </a:ext>
                  </a:extLst>
                </a:gridCol>
              </a:tblGrid>
              <a:tr h="432405">
                <a:tc>
                  <a:txBody>
                    <a:bodyPr/>
                    <a:lstStyle/>
                    <a:p>
                      <a:pPr>
                        <a:spcAft>
                          <a:spcPts val="0"/>
                        </a:spcAft>
                      </a:pPr>
                      <a:r>
                        <a:rPr lang="es-ES" sz="1100" dirty="0">
                          <a:effectLst/>
                        </a:rPr>
                        <a:t>Número de requisito</a:t>
                      </a:r>
                      <a:endParaRPr lang="en-US" sz="1100" dirty="0">
                        <a:effectLst/>
                        <a:latin typeface="Arial" panose="020B0604020202020204" pitchFamily="34" charset="0"/>
                        <a:ea typeface="Arial" panose="020B0604020202020204" pitchFamily="34" charset="0"/>
                      </a:endParaRPr>
                    </a:p>
                  </a:txBody>
                  <a:tcPr marL="7607" marR="7607" marT="0" marB="3233"/>
                </a:tc>
                <a:tc gridSpan="3">
                  <a:txBody>
                    <a:bodyPr/>
                    <a:lstStyle/>
                    <a:p>
                      <a:pPr>
                        <a:spcAft>
                          <a:spcPts val="0"/>
                        </a:spcAft>
                      </a:pPr>
                      <a:r>
                        <a:rPr lang="es-ES" sz="1100" dirty="0">
                          <a:effectLst/>
                        </a:rPr>
                        <a:t>RF 13</a:t>
                      </a:r>
                      <a:endParaRPr lang="en-US" sz="1100" dirty="0">
                        <a:effectLst/>
                        <a:latin typeface="Arial" panose="020B0604020202020204" pitchFamily="34" charset="0"/>
                        <a:ea typeface="Arial" panose="020B0604020202020204" pitchFamily="34" charset="0"/>
                      </a:endParaRPr>
                    </a:p>
                  </a:txBody>
                  <a:tcPr marL="7607" marR="7607" marT="0" marB="3233"/>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61370591"/>
                  </a:ext>
                </a:extLst>
              </a:tr>
              <a:tr h="432405">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7607" marR="7607" marT="0" marB="3233"/>
                </a:tc>
                <a:tc gridSpan="3">
                  <a:txBody>
                    <a:bodyPr/>
                    <a:lstStyle/>
                    <a:p>
                      <a:pPr>
                        <a:lnSpc>
                          <a:spcPct val="107000"/>
                        </a:lnSpc>
                        <a:spcAft>
                          <a:spcPts val="0"/>
                        </a:spcAft>
                      </a:pPr>
                      <a:r>
                        <a:rPr lang="es-ES" sz="1100" dirty="0">
                          <a:effectLst/>
                        </a:rPr>
                        <a:t>Agregar otro producto en el carrito de compras</a:t>
                      </a:r>
                      <a:endParaRPr lang="en-US" sz="1100" dirty="0">
                        <a:effectLst/>
                        <a:latin typeface="Arial" panose="020B0604020202020204" pitchFamily="34" charset="0"/>
                        <a:ea typeface="Arial" panose="020B0604020202020204" pitchFamily="34" charset="0"/>
                      </a:endParaRPr>
                    </a:p>
                  </a:txBody>
                  <a:tcPr marL="7607" marR="7607" marT="0" marB="3233"/>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11115244"/>
                  </a:ext>
                </a:extLst>
              </a:tr>
              <a:tr h="218267">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7607" marR="7607" marT="0" marB="3233"/>
                </a:tc>
                <a:tc>
                  <a:txBody>
                    <a:bodyPr/>
                    <a:lstStyle/>
                    <a:p>
                      <a:pPr>
                        <a:spcAft>
                          <a:spcPts val="0"/>
                        </a:spcAft>
                      </a:pPr>
                      <a:r>
                        <a:rPr lang="es-ES" sz="1100">
                          <a:effectLst/>
                        </a:rPr>
                        <a:t>X Requisito</a:t>
                      </a:r>
                      <a:endParaRPr lang="en-US" sz="1100">
                        <a:effectLst/>
                        <a:latin typeface="Arial" panose="020B0604020202020204" pitchFamily="34" charset="0"/>
                        <a:ea typeface="Arial" panose="020B0604020202020204" pitchFamily="34" charset="0"/>
                      </a:endParaRPr>
                    </a:p>
                  </a:txBody>
                  <a:tcPr marL="7607" marR="7607" marT="0" marB="3233"/>
                </a:tc>
                <a:tc gridSpan="2">
                  <a:txBody>
                    <a:bodyPr/>
                    <a:lstStyle/>
                    <a:p>
                      <a:pPr>
                        <a:spcAft>
                          <a:spcPts val="0"/>
                        </a:spcAft>
                      </a:pPr>
                      <a:r>
                        <a:rPr lang="es-ES" sz="1100">
                          <a:effectLst/>
                        </a:rPr>
                        <a:t>☐ Restricción</a:t>
                      </a:r>
                      <a:endParaRPr lang="en-US" sz="1100">
                        <a:effectLst/>
                        <a:latin typeface="Arial" panose="020B0604020202020204" pitchFamily="34" charset="0"/>
                        <a:ea typeface="Arial" panose="020B0604020202020204" pitchFamily="34" charset="0"/>
                      </a:endParaRPr>
                    </a:p>
                  </a:txBody>
                  <a:tcPr marL="13313" marR="13313" marT="0" marB="0"/>
                </a:tc>
                <a:tc hMerge="1">
                  <a:txBody>
                    <a:bodyPr/>
                    <a:lstStyle/>
                    <a:p>
                      <a:endParaRPr lang="en-US"/>
                    </a:p>
                  </a:txBody>
                  <a:tcPr/>
                </a:tc>
                <a:extLst>
                  <a:ext uri="{0D108BD9-81ED-4DB2-BD59-A6C34878D82A}">
                    <a16:rowId xmlns:a16="http://schemas.microsoft.com/office/drawing/2014/main" val="3263408051"/>
                  </a:ext>
                </a:extLst>
              </a:tr>
              <a:tr h="432405">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7607" marR="7607" marT="0" marB="3233"/>
                </a:tc>
                <a:tc gridSpan="3">
                  <a:txBody>
                    <a:bodyPr/>
                    <a:lstStyle/>
                    <a:p>
                      <a:pPr>
                        <a:spcAft>
                          <a:spcPts val="0"/>
                        </a:spcAft>
                      </a:pPr>
                      <a:r>
                        <a:rPr lang="es-ES" sz="1100">
                          <a:effectLst/>
                        </a:rPr>
                        <a:t>Documento del proyecto</a:t>
                      </a:r>
                      <a:endParaRPr lang="en-US" sz="1100">
                        <a:effectLst/>
                        <a:latin typeface="Arial" panose="020B0604020202020204" pitchFamily="34" charset="0"/>
                        <a:ea typeface="Arial" panose="020B0604020202020204" pitchFamily="34" charset="0"/>
                      </a:endParaRPr>
                    </a:p>
                  </a:txBody>
                  <a:tcPr marL="7607" marR="7607" marT="0" marB="3233"/>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85917202"/>
                  </a:ext>
                </a:extLst>
              </a:tr>
              <a:tr h="432405">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7607" marR="7607" marT="0" marB="3233"/>
                </a:tc>
                <a:tc>
                  <a:txBody>
                    <a:bodyPr/>
                    <a:lstStyle/>
                    <a:p>
                      <a:pPr>
                        <a:spcAft>
                          <a:spcPts val="0"/>
                        </a:spcAft>
                      </a:pPr>
                      <a:r>
                        <a:rPr lang="es-ES" sz="1100">
                          <a:effectLst/>
                        </a:rPr>
                        <a:t>☐ Alta/Esencial</a:t>
                      </a:r>
                      <a:endParaRPr lang="en-US" sz="1100">
                        <a:effectLst/>
                        <a:latin typeface="Arial" panose="020B0604020202020204" pitchFamily="34" charset="0"/>
                        <a:ea typeface="Arial" panose="020B0604020202020204" pitchFamily="34" charset="0"/>
                      </a:endParaRPr>
                    </a:p>
                  </a:txBody>
                  <a:tcPr marL="7607" marR="7607" marT="0" marB="3233"/>
                </a:tc>
                <a:tc>
                  <a:txBody>
                    <a:bodyPr/>
                    <a:lstStyle/>
                    <a:p>
                      <a:pPr>
                        <a:spcAft>
                          <a:spcPts val="0"/>
                        </a:spcAft>
                      </a:pPr>
                      <a:r>
                        <a:rPr lang="es-ES" sz="1100">
                          <a:effectLst/>
                        </a:rPr>
                        <a:t> X Media/Deseado</a:t>
                      </a:r>
                      <a:endParaRPr lang="en-US" sz="1100">
                        <a:effectLst/>
                        <a:latin typeface="Arial" panose="020B0604020202020204" pitchFamily="34" charset="0"/>
                        <a:ea typeface="Arial" panose="020B0604020202020204" pitchFamily="34" charset="0"/>
                      </a:endParaRPr>
                    </a:p>
                  </a:txBody>
                  <a:tcPr marL="13313" marR="13313" marT="0" marB="0"/>
                </a:tc>
                <a:tc>
                  <a:txBody>
                    <a:bodyPr/>
                    <a:lstStyle/>
                    <a:p>
                      <a:pPr>
                        <a:spcAft>
                          <a:spcPts val="0"/>
                        </a:spcAft>
                      </a:pPr>
                      <a:r>
                        <a:rPr lang="es-ES" sz="1100">
                          <a:effectLst/>
                        </a:rPr>
                        <a:t>☐ Baja/ Opcional</a:t>
                      </a:r>
                      <a:endParaRPr lang="en-US" sz="1100">
                        <a:effectLst/>
                        <a:latin typeface="Arial" panose="020B0604020202020204" pitchFamily="34" charset="0"/>
                        <a:ea typeface="Arial" panose="020B0604020202020204" pitchFamily="34" charset="0"/>
                      </a:endParaRPr>
                    </a:p>
                  </a:txBody>
                  <a:tcPr marL="13313" marR="13313" marT="0" marB="0"/>
                </a:tc>
                <a:extLst>
                  <a:ext uri="{0D108BD9-81ED-4DB2-BD59-A6C34878D82A}">
                    <a16:rowId xmlns:a16="http://schemas.microsoft.com/office/drawing/2014/main" val="3136303348"/>
                  </a:ext>
                </a:extLst>
              </a:tr>
              <a:tr h="436181">
                <a:tc>
                  <a:txBody>
                    <a:bodyPr/>
                    <a:lstStyle/>
                    <a:p>
                      <a:pPr>
                        <a:spcAft>
                          <a:spcPts val="0"/>
                        </a:spcAft>
                      </a:pPr>
                      <a:r>
                        <a:rPr lang="es-ES" sz="1100">
                          <a:effectLst/>
                        </a:rPr>
                        <a:t>Descripción del requisito</a:t>
                      </a:r>
                      <a:endParaRPr lang="en-US" sz="1100">
                        <a:effectLst/>
                        <a:latin typeface="Arial" panose="020B0604020202020204" pitchFamily="34" charset="0"/>
                        <a:ea typeface="Arial" panose="020B0604020202020204" pitchFamily="34" charset="0"/>
                      </a:endParaRPr>
                    </a:p>
                  </a:txBody>
                  <a:tcPr marL="7607" marR="7607" marT="0" marB="3233"/>
                </a:tc>
                <a:tc gridSpan="3">
                  <a:txBody>
                    <a:bodyPr/>
                    <a:lstStyle/>
                    <a:p>
                      <a:pPr>
                        <a:spcAft>
                          <a:spcPts val="0"/>
                        </a:spcAft>
                      </a:pPr>
                      <a:r>
                        <a:rPr lang="es-ES" sz="1100" dirty="0">
                          <a:effectLst/>
                        </a:rPr>
                        <a:t>se refiere a la capacidad del sistema para permitir a los usuarios incluir un nuevo producto en su carrito de compras existente durante una sesión de compra.</a:t>
                      </a:r>
                      <a:endParaRPr lang="en-US" sz="1100" dirty="0">
                        <a:effectLst/>
                        <a:latin typeface="Arial" panose="020B0604020202020204" pitchFamily="34" charset="0"/>
                        <a:ea typeface="Arial" panose="020B0604020202020204" pitchFamily="34" charset="0"/>
                      </a:endParaRPr>
                    </a:p>
                  </a:txBody>
                  <a:tcPr marL="7607" marR="7607" marT="0" marB="3233"/>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6641878"/>
                  </a:ext>
                </a:extLst>
              </a:tr>
              <a:tr h="432405">
                <a:tc>
                  <a:txBody>
                    <a:bodyPr/>
                    <a:lstStyle/>
                    <a:p>
                      <a:pPr>
                        <a:spcAft>
                          <a:spcPts val="0"/>
                        </a:spcAft>
                      </a:pPr>
                      <a:r>
                        <a:rPr lang="es-ES" sz="1100">
                          <a:effectLst/>
                        </a:rPr>
                        <a:t>Número de requisito</a:t>
                      </a:r>
                      <a:endParaRPr lang="en-US" sz="1100">
                        <a:effectLst/>
                        <a:latin typeface="Arial" panose="020B0604020202020204" pitchFamily="34" charset="0"/>
                        <a:ea typeface="Arial" panose="020B0604020202020204" pitchFamily="34" charset="0"/>
                      </a:endParaRPr>
                    </a:p>
                  </a:txBody>
                  <a:tcPr marL="7607" marR="7607" marT="0" marB="3233"/>
                </a:tc>
                <a:tc gridSpan="3">
                  <a:txBody>
                    <a:bodyPr/>
                    <a:lstStyle/>
                    <a:p>
                      <a:pPr>
                        <a:spcAft>
                          <a:spcPts val="0"/>
                        </a:spcAft>
                      </a:pPr>
                      <a:r>
                        <a:rPr lang="es-ES" sz="1100">
                          <a:effectLst/>
                        </a:rPr>
                        <a:t>RF 14</a:t>
                      </a:r>
                      <a:endParaRPr lang="en-US" sz="1100">
                        <a:effectLst/>
                        <a:latin typeface="Arial" panose="020B0604020202020204" pitchFamily="34" charset="0"/>
                        <a:ea typeface="Arial" panose="020B0604020202020204" pitchFamily="34" charset="0"/>
                      </a:endParaRPr>
                    </a:p>
                  </a:txBody>
                  <a:tcPr marL="7607" marR="7607" marT="0" marB="3233"/>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50405355"/>
                  </a:ext>
                </a:extLst>
              </a:tr>
              <a:tr h="432405">
                <a:tc>
                  <a:txBody>
                    <a:bodyPr/>
                    <a:lstStyle/>
                    <a:p>
                      <a:pPr>
                        <a:spcAft>
                          <a:spcPts val="0"/>
                        </a:spcAft>
                      </a:pPr>
                      <a:r>
                        <a:rPr lang="es-ES" sz="1100">
                          <a:effectLst/>
                        </a:rPr>
                        <a:t>Nombre de requisito</a:t>
                      </a:r>
                      <a:endParaRPr lang="en-US" sz="1100">
                        <a:effectLst/>
                        <a:latin typeface="Arial" panose="020B0604020202020204" pitchFamily="34" charset="0"/>
                        <a:ea typeface="Arial" panose="020B0604020202020204" pitchFamily="34" charset="0"/>
                      </a:endParaRPr>
                    </a:p>
                  </a:txBody>
                  <a:tcPr marL="7607" marR="7607" marT="0" marB="3233"/>
                </a:tc>
                <a:tc gridSpan="3">
                  <a:txBody>
                    <a:bodyPr/>
                    <a:lstStyle/>
                    <a:p>
                      <a:pPr>
                        <a:lnSpc>
                          <a:spcPct val="107000"/>
                        </a:lnSpc>
                        <a:spcAft>
                          <a:spcPts val="0"/>
                        </a:spcAft>
                      </a:pPr>
                      <a:r>
                        <a:rPr lang="es-ES" sz="1100" dirty="0">
                          <a:effectLst/>
                        </a:rPr>
                        <a:t>Quitar producto</a:t>
                      </a:r>
                      <a:endParaRPr lang="en-US" sz="1100" dirty="0">
                        <a:effectLst/>
                        <a:latin typeface="Arial" panose="020B0604020202020204" pitchFamily="34" charset="0"/>
                        <a:ea typeface="Arial" panose="020B0604020202020204" pitchFamily="34" charset="0"/>
                      </a:endParaRPr>
                    </a:p>
                  </a:txBody>
                  <a:tcPr marL="7607" marR="7607" marT="0" marB="3233"/>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97964060"/>
                  </a:ext>
                </a:extLst>
              </a:tr>
              <a:tr h="218267">
                <a:tc>
                  <a:txBody>
                    <a:bodyPr/>
                    <a:lstStyle/>
                    <a:p>
                      <a:pPr>
                        <a:spcAft>
                          <a:spcPts val="0"/>
                        </a:spcAft>
                      </a:pPr>
                      <a:r>
                        <a:rPr lang="es-ES" sz="1100">
                          <a:effectLst/>
                        </a:rPr>
                        <a:t>Tipo</a:t>
                      </a:r>
                      <a:endParaRPr lang="en-US" sz="1100">
                        <a:effectLst/>
                        <a:latin typeface="Arial" panose="020B0604020202020204" pitchFamily="34" charset="0"/>
                        <a:ea typeface="Arial" panose="020B0604020202020204" pitchFamily="34" charset="0"/>
                      </a:endParaRPr>
                    </a:p>
                  </a:txBody>
                  <a:tcPr marL="7607" marR="7607" marT="0" marB="3233"/>
                </a:tc>
                <a:tc>
                  <a:txBody>
                    <a:bodyPr/>
                    <a:lstStyle/>
                    <a:p>
                      <a:pPr>
                        <a:spcAft>
                          <a:spcPts val="0"/>
                        </a:spcAft>
                      </a:pPr>
                      <a:r>
                        <a:rPr lang="es-ES" sz="1100">
                          <a:effectLst/>
                        </a:rPr>
                        <a:t>X Requisito</a:t>
                      </a:r>
                      <a:endParaRPr lang="en-US" sz="1100">
                        <a:effectLst/>
                        <a:latin typeface="Arial" panose="020B0604020202020204" pitchFamily="34" charset="0"/>
                        <a:ea typeface="Arial" panose="020B0604020202020204" pitchFamily="34" charset="0"/>
                      </a:endParaRPr>
                    </a:p>
                  </a:txBody>
                  <a:tcPr marL="7607" marR="7607" marT="0" marB="3233"/>
                </a:tc>
                <a:tc gridSpan="2">
                  <a:txBody>
                    <a:bodyPr/>
                    <a:lstStyle/>
                    <a:p>
                      <a:pPr>
                        <a:spcAft>
                          <a:spcPts val="0"/>
                        </a:spcAft>
                      </a:pPr>
                      <a:r>
                        <a:rPr lang="es-ES" sz="1100">
                          <a:effectLst/>
                        </a:rPr>
                        <a:t>☐ Restricción</a:t>
                      </a:r>
                      <a:endParaRPr lang="en-US" sz="1100">
                        <a:effectLst/>
                        <a:latin typeface="Arial" panose="020B0604020202020204" pitchFamily="34" charset="0"/>
                        <a:ea typeface="Arial" panose="020B0604020202020204" pitchFamily="34" charset="0"/>
                      </a:endParaRPr>
                    </a:p>
                  </a:txBody>
                  <a:tcPr marL="13313" marR="13313" marT="0" marB="0"/>
                </a:tc>
                <a:tc hMerge="1">
                  <a:txBody>
                    <a:bodyPr/>
                    <a:lstStyle/>
                    <a:p>
                      <a:endParaRPr lang="en-US"/>
                    </a:p>
                  </a:txBody>
                  <a:tcPr/>
                </a:tc>
                <a:extLst>
                  <a:ext uri="{0D108BD9-81ED-4DB2-BD59-A6C34878D82A}">
                    <a16:rowId xmlns:a16="http://schemas.microsoft.com/office/drawing/2014/main" val="176780208"/>
                  </a:ext>
                </a:extLst>
              </a:tr>
              <a:tr h="432405">
                <a:tc>
                  <a:txBody>
                    <a:bodyPr/>
                    <a:lstStyle/>
                    <a:p>
                      <a:pPr>
                        <a:spcAft>
                          <a:spcPts val="0"/>
                        </a:spcAft>
                      </a:pPr>
                      <a:r>
                        <a:rPr lang="es-ES" sz="1100">
                          <a:effectLst/>
                        </a:rPr>
                        <a:t>Fuente del requisito</a:t>
                      </a:r>
                      <a:endParaRPr lang="en-US" sz="1100">
                        <a:effectLst/>
                        <a:latin typeface="Arial" panose="020B0604020202020204" pitchFamily="34" charset="0"/>
                        <a:ea typeface="Arial" panose="020B0604020202020204" pitchFamily="34" charset="0"/>
                      </a:endParaRPr>
                    </a:p>
                  </a:txBody>
                  <a:tcPr marL="7607" marR="7607" marT="0" marB="3233"/>
                </a:tc>
                <a:tc gridSpan="3">
                  <a:txBody>
                    <a:bodyPr/>
                    <a:lstStyle/>
                    <a:p>
                      <a:pPr>
                        <a:spcAft>
                          <a:spcPts val="0"/>
                        </a:spcAft>
                      </a:pPr>
                      <a:r>
                        <a:rPr lang="es-ES" sz="1100">
                          <a:effectLst/>
                        </a:rPr>
                        <a:t>Documento del proyecto</a:t>
                      </a:r>
                      <a:endParaRPr lang="en-US" sz="1100">
                        <a:effectLst/>
                        <a:latin typeface="Arial" panose="020B0604020202020204" pitchFamily="34" charset="0"/>
                        <a:ea typeface="Arial" panose="020B0604020202020204" pitchFamily="34" charset="0"/>
                      </a:endParaRPr>
                    </a:p>
                  </a:txBody>
                  <a:tcPr marL="7607" marR="7607" marT="0" marB="3233"/>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31846834"/>
                  </a:ext>
                </a:extLst>
              </a:tr>
              <a:tr h="432405">
                <a:tc>
                  <a:txBody>
                    <a:bodyPr/>
                    <a:lstStyle/>
                    <a:p>
                      <a:pPr>
                        <a:spcAft>
                          <a:spcPts val="0"/>
                        </a:spcAft>
                      </a:pPr>
                      <a:r>
                        <a:rPr lang="es-ES" sz="1100">
                          <a:effectLst/>
                        </a:rPr>
                        <a:t>Prioridad del requisito</a:t>
                      </a:r>
                      <a:endParaRPr lang="en-US" sz="1100">
                        <a:effectLst/>
                        <a:latin typeface="Arial" panose="020B0604020202020204" pitchFamily="34" charset="0"/>
                        <a:ea typeface="Arial" panose="020B0604020202020204" pitchFamily="34" charset="0"/>
                      </a:endParaRPr>
                    </a:p>
                  </a:txBody>
                  <a:tcPr marL="7607" marR="7607" marT="0" marB="3233"/>
                </a:tc>
                <a:tc>
                  <a:txBody>
                    <a:bodyPr/>
                    <a:lstStyle/>
                    <a:p>
                      <a:pPr>
                        <a:spcAft>
                          <a:spcPts val="0"/>
                        </a:spcAft>
                      </a:pPr>
                      <a:r>
                        <a:rPr lang="es-ES" sz="1100">
                          <a:effectLst/>
                        </a:rPr>
                        <a:t>☐ Alta/Esencial</a:t>
                      </a:r>
                      <a:endParaRPr lang="en-US" sz="1100">
                        <a:effectLst/>
                        <a:latin typeface="Arial" panose="020B0604020202020204" pitchFamily="34" charset="0"/>
                        <a:ea typeface="Arial" panose="020B0604020202020204" pitchFamily="34" charset="0"/>
                      </a:endParaRPr>
                    </a:p>
                  </a:txBody>
                  <a:tcPr marL="7607" marR="7607" marT="0" marB="3233"/>
                </a:tc>
                <a:tc>
                  <a:txBody>
                    <a:bodyPr/>
                    <a:lstStyle/>
                    <a:p>
                      <a:pPr>
                        <a:spcAft>
                          <a:spcPts val="0"/>
                        </a:spcAft>
                      </a:pPr>
                      <a:r>
                        <a:rPr lang="es-ES" sz="1100">
                          <a:effectLst/>
                        </a:rPr>
                        <a:t> X Media/Deseado</a:t>
                      </a:r>
                      <a:endParaRPr lang="en-US" sz="1100">
                        <a:effectLst/>
                        <a:latin typeface="Arial" panose="020B0604020202020204" pitchFamily="34" charset="0"/>
                        <a:ea typeface="Arial" panose="020B0604020202020204" pitchFamily="34" charset="0"/>
                      </a:endParaRPr>
                    </a:p>
                  </a:txBody>
                  <a:tcPr marL="13313" marR="13313" marT="0" marB="0"/>
                </a:tc>
                <a:tc>
                  <a:txBody>
                    <a:bodyPr/>
                    <a:lstStyle/>
                    <a:p>
                      <a:pPr>
                        <a:spcAft>
                          <a:spcPts val="0"/>
                        </a:spcAft>
                      </a:pPr>
                      <a:r>
                        <a:rPr lang="es-ES" sz="1100" dirty="0">
                          <a:effectLst/>
                        </a:rPr>
                        <a:t>☐ Baja/ Opcional</a:t>
                      </a:r>
                      <a:endParaRPr lang="en-US" sz="1100" dirty="0">
                        <a:effectLst/>
                        <a:latin typeface="Arial" panose="020B0604020202020204" pitchFamily="34" charset="0"/>
                        <a:ea typeface="Arial" panose="020B0604020202020204" pitchFamily="34" charset="0"/>
                      </a:endParaRPr>
                    </a:p>
                  </a:txBody>
                  <a:tcPr marL="13313" marR="13313" marT="0" marB="0"/>
                </a:tc>
                <a:extLst>
                  <a:ext uri="{0D108BD9-81ED-4DB2-BD59-A6C34878D82A}">
                    <a16:rowId xmlns:a16="http://schemas.microsoft.com/office/drawing/2014/main" val="757623553"/>
                  </a:ext>
                </a:extLst>
              </a:tr>
              <a:tr h="582834">
                <a:tc>
                  <a:txBody>
                    <a:bodyPr/>
                    <a:lstStyle/>
                    <a:p>
                      <a:pPr>
                        <a:spcAft>
                          <a:spcPts val="0"/>
                        </a:spcAft>
                      </a:pPr>
                      <a:r>
                        <a:rPr lang="es-ES" sz="1100">
                          <a:effectLst/>
                        </a:rPr>
                        <a:t>Descripción del requisito</a:t>
                      </a:r>
                      <a:endParaRPr lang="en-US" sz="1100">
                        <a:effectLst/>
                        <a:latin typeface="Arial" panose="020B0604020202020204" pitchFamily="34" charset="0"/>
                        <a:ea typeface="Arial" panose="020B0604020202020204" pitchFamily="34" charset="0"/>
                      </a:endParaRPr>
                    </a:p>
                  </a:txBody>
                  <a:tcPr marL="7607" marR="7607" marT="0" marB="3233"/>
                </a:tc>
                <a:tc gridSpan="3">
                  <a:txBody>
                    <a:bodyPr/>
                    <a:lstStyle/>
                    <a:p>
                      <a:pPr>
                        <a:spcAft>
                          <a:spcPts val="0"/>
                        </a:spcAft>
                      </a:pPr>
                      <a:r>
                        <a:rPr lang="es-ES" sz="1100" dirty="0">
                          <a:effectLst/>
                        </a:rPr>
                        <a:t>se refiere a la capacidad del sistema para permitir a los usuarios eliminar un producto específico de su carrito de compras durante una sesión de compra. Esta funcionalidad es esencial para dar a los usuarios control sobre la composición final de su compra</a:t>
                      </a:r>
                      <a:endParaRPr lang="en-US" sz="1100" dirty="0">
                        <a:effectLst/>
                        <a:latin typeface="Arial" panose="020B0604020202020204" pitchFamily="34" charset="0"/>
                        <a:ea typeface="Arial" panose="020B0604020202020204" pitchFamily="34" charset="0"/>
                      </a:endParaRPr>
                    </a:p>
                  </a:txBody>
                  <a:tcPr marL="7607" marR="7607" marT="0" marB="3233"/>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64513665"/>
                  </a:ext>
                </a:extLst>
              </a:tr>
            </a:tbl>
          </a:graphicData>
        </a:graphic>
      </p:graphicFrame>
    </p:spTree>
    <p:extLst>
      <p:ext uri="{BB962C8B-B14F-4D97-AF65-F5344CB8AC3E}">
        <p14:creationId xmlns:p14="http://schemas.microsoft.com/office/powerpoint/2010/main" val="19971214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1860</TotalTime>
  <Words>3246</Words>
  <Application>Microsoft Office PowerPoint</Application>
  <PresentationFormat>Panorámica</PresentationFormat>
  <Paragraphs>528</Paragraphs>
  <Slides>31</Slides>
  <Notes>31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31</vt:i4>
      </vt:variant>
    </vt:vector>
  </HeadingPairs>
  <TitlesOfParts>
    <vt:vector size="36" baseType="lpstr">
      <vt:lpstr>Arial</vt:lpstr>
      <vt:lpstr>Calibri</vt:lpstr>
      <vt:lpstr>Times New Roman</vt:lpstr>
      <vt:lpstr>Trebuchet MS</vt:lpstr>
      <vt:lpstr>Office Theme</vt:lpstr>
      <vt:lpstr>TECH ELECTRONICS</vt:lpstr>
      <vt:lpstr>     TECH    ELECTRONICS</vt:lpstr>
      <vt:lpstr>Descripción del proyecto</vt:lpstr>
      <vt:lpstr>Descripción del proyecto</vt:lpstr>
      <vt:lpstr>Propuesta de Solución: Sistema Integral de Gestión y Tienda Online para Optimizar Procesos Empresariales</vt:lpstr>
      <vt:lpstr>Requerimientos Funcionales</vt:lpstr>
      <vt:lpstr>Requerimientos Funcionales</vt:lpstr>
      <vt:lpstr>Requerimientos Funcionales</vt:lpstr>
      <vt:lpstr>Requerimientos Funcionales</vt:lpstr>
      <vt:lpstr>Requerimientos Funcionales</vt:lpstr>
      <vt:lpstr>Requerimientos Funcionales</vt:lpstr>
      <vt:lpstr>Requerimientos Funcionales</vt:lpstr>
      <vt:lpstr>Requerimientos no funcionales</vt:lpstr>
      <vt:lpstr>Requerimientos no funcionales</vt:lpstr>
      <vt:lpstr>Prototipo</vt:lpstr>
      <vt:lpstr>Prototipo</vt:lpstr>
      <vt:lpstr> Sentencias DDL(SQL)</vt:lpstr>
      <vt:lpstr>Creación base de datos</vt:lpstr>
      <vt:lpstr>Creación de tablas</vt:lpstr>
      <vt:lpstr> Sentencias DDL(SQL)</vt:lpstr>
      <vt:lpstr> Sentencias DDL(SQL)  Contraseña encriptada</vt:lpstr>
      <vt:lpstr>CRUD Registrar</vt:lpstr>
      <vt:lpstr>Presentación de PowerPoint</vt:lpstr>
      <vt:lpstr>Presentación de PowerPoint</vt:lpstr>
      <vt:lpstr>Presentación de PowerPoint</vt:lpstr>
      <vt:lpstr>Encriptación en el aplicativo</vt:lpstr>
      <vt:lpstr>Encriptación en la base de datos</vt:lpstr>
      <vt:lpstr>Encriptación en código php</vt:lpstr>
      <vt:lpstr>Conclusión</vt:lpstr>
      <vt:lpstr>Repositorio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ELECTRONICS</dc:title>
  <dc:creator>Jorge Enrique Pedraza Sanchez</dc:creator>
  <cp:lastModifiedBy>EDX91</cp:lastModifiedBy>
  <cp:revision>47</cp:revision>
  <dcterms:created xsi:type="dcterms:W3CDTF">2023-02-24T23:55:51Z</dcterms:created>
  <dcterms:modified xsi:type="dcterms:W3CDTF">2023-12-07T00:13:33Z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2023-02-05T00:00:00Z</vt:filetime>
  </property>
  <property fmtid="{D5CDD505-2E9C-101B-9397-08002B2CF9AE}" pid="3" name="Creator">
    <vt:lpwstr>Microsoft® PowerPoint® 2019</vt:lpwstr>
  </property>
  <property fmtid="{D5CDD505-2E9C-101B-9397-08002B2CF9AE}" pid="4" name="LastSaved">
    <vt:filetime>2023-02-24T00:00:00Z</vt:filetime>
  </property>
</Properties>
</file>